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notesMasterIdLst>
    <p:notesMasterId r:id="rId59"/>
  </p:notesMasterIdLst>
  <p:sldIdLst>
    <p:sldId id="494" r:id="rId6"/>
    <p:sldId id="495" r:id="rId7"/>
    <p:sldId id="49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57016-4D8D-43F5-8990-7F25F729EE82}" v="1" dt="2023-01-19T14:57:37.567"/>
    <p1510:client id="{485E3402-3D17-4F99-BBF0-B34752426E03}" v="1" dt="2022-09-27T02:01:44.221"/>
    <p1510:client id="{5E408A05-CE72-4E69-AB5E-C2C4305A622C}" v="1" dt="2022-09-27T02:03:00.999"/>
    <p1510:client id="{9C3E3358-1AAB-40C4-A398-E7C62AA07674}" v="1" dt="2022-09-27T00:54:26.011"/>
    <p1510:client id="{CC6D8A1B-A07F-4B76-BCF3-0A0AB6C88D47}" v="35" dt="2022-09-27T01:13:27.497"/>
    <p1510:client id="{DC766083-50D8-495A-82DA-3E911A84A5CE}" v="2" dt="2022-09-27T08:08:39.5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Hữu Luân" userId="S::20521585@ms.uit.edu.vn::fb9a5dd0-6d7e-4301-91cf-06856d2cca98" providerId="AD" clId="Web-{DC766083-50D8-495A-82DA-3E911A84A5CE}"/>
    <pc:docChg chg="delSld">
      <pc:chgData name="Phan Hữu Luân" userId="S::20521585@ms.uit.edu.vn::fb9a5dd0-6d7e-4301-91cf-06856d2cca98" providerId="AD" clId="Web-{DC766083-50D8-495A-82DA-3E911A84A5CE}" dt="2022-09-27T08:08:39.573" v="1"/>
      <pc:docMkLst>
        <pc:docMk/>
      </pc:docMkLst>
      <pc:sldChg chg="del">
        <pc:chgData name="Phan Hữu Luân" userId="S::20521585@ms.uit.edu.vn::fb9a5dd0-6d7e-4301-91cf-06856d2cca98" providerId="AD" clId="Web-{DC766083-50D8-495A-82DA-3E911A84A5CE}" dt="2022-09-27T08:08:37.933" v="0"/>
        <pc:sldMkLst>
          <pc:docMk/>
          <pc:sldMk cId="0" sldId="256"/>
        </pc:sldMkLst>
      </pc:sldChg>
      <pc:sldChg chg="del">
        <pc:chgData name="Phan Hữu Luân" userId="S::20521585@ms.uit.edu.vn::fb9a5dd0-6d7e-4301-91cf-06856d2cca98" providerId="AD" clId="Web-{DC766083-50D8-495A-82DA-3E911A84A5CE}" dt="2022-09-27T08:08:39.573" v="1"/>
        <pc:sldMkLst>
          <pc:docMk/>
          <pc:sldMk cId="0" sldId="258"/>
        </pc:sldMkLst>
      </pc:sldChg>
    </pc:docChg>
  </pc:docChgLst>
  <pc:docChgLst>
    <pc:chgData name="Lã Ngọc Ánh" userId="S::20521065@ms.uit.edu.vn::d4b190b0-6d88-44fd-9dc8-74d5bfd01cdd" providerId="AD" clId="Web-{3FA57016-4D8D-43F5-8990-7F25F729EE82}"/>
    <pc:docChg chg="delSld">
      <pc:chgData name="Lã Ngọc Ánh" userId="S::20521065@ms.uit.edu.vn::d4b190b0-6d88-44fd-9dc8-74d5bfd01cdd" providerId="AD" clId="Web-{3FA57016-4D8D-43F5-8990-7F25F729EE82}" dt="2023-01-19T14:57:37.567" v="0"/>
      <pc:docMkLst>
        <pc:docMk/>
      </pc:docMkLst>
      <pc:sldChg chg="del">
        <pc:chgData name="Lã Ngọc Ánh" userId="S::20521065@ms.uit.edu.vn::d4b190b0-6d88-44fd-9dc8-74d5bfd01cdd" providerId="AD" clId="Web-{3FA57016-4D8D-43F5-8990-7F25F729EE82}" dt="2023-01-19T14:57:37.567" v="0"/>
        <pc:sldMkLst>
          <pc:docMk/>
          <pc:sldMk cId="101719082" sldId="497"/>
        </pc:sldMkLst>
      </pc:sldChg>
    </pc:docChg>
  </pc:docChgLst>
  <pc:docChgLst>
    <pc:chgData name="Vũ Vinh Hiển" userId="S::20520498@ms.uit.edu.vn::5381ce26-a7f7-41c1-b807-20dc7bb5bda0" providerId="AD" clId="Web-{485E3402-3D17-4F99-BBF0-B34752426E03}"/>
    <pc:docChg chg="addSld">
      <pc:chgData name="Vũ Vinh Hiển" userId="S::20520498@ms.uit.edu.vn::5381ce26-a7f7-41c1-b807-20dc7bb5bda0" providerId="AD" clId="Web-{485E3402-3D17-4F99-BBF0-B34752426E03}" dt="2022-09-27T02:01:44.221" v="0"/>
      <pc:docMkLst>
        <pc:docMk/>
      </pc:docMkLst>
      <pc:sldChg chg="new">
        <pc:chgData name="Vũ Vinh Hiển" userId="S::20520498@ms.uit.edu.vn::5381ce26-a7f7-41c1-b807-20dc7bb5bda0" providerId="AD" clId="Web-{485E3402-3D17-4F99-BBF0-B34752426E03}" dt="2022-09-27T02:01:44.221" v="0"/>
        <pc:sldMkLst>
          <pc:docMk/>
          <pc:sldMk cId="1710439166" sldId="498"/>
        </pc:sldMkLst>
      </pc:sldChg>
    </pc:docChg>
  </pc:docChgLst>
  <pc:docChgLst>
    <pc:chgData name="Nguyễn Đức Hiếu" userId="S::20520505@ms.uit.edu.vn::bec78ccb-fc14-4c49-85f5-7f5f70a366c1" providerId="AD" clId="Web-{9C3E3358-1AAB-40C4-A398-E7C62AA07674}"/>
    <pc:docChg chg="modSld">
      <pc:chgData name="Nguyễn Đức Hiếu" userId="S::20520505@ms.uit.edu.vn::bec78ccb-fc14-4c49-85f5-7f5f70a366c1" providerId="AD" clId="Web-{9C3E3358-1AAB-40C4-A398-E7C62AA07674}" dt="2022-09-27T00:54:26.011" v="0" actId="14100"/>
      <pc:docMkLst>
        <pc:docMk/>
      </pc:docMkLst>
      <pc:sldChg chg="modSp">
        <pc:chgData name="Nguyễn Đức Hiếu" userId="S::20520505@ms.uit.edu.vn::bec78ccb-fc14-4c49-85f5-7f5f70a366c1" providerId="AD" clId="Web-{9C3E3358-1AAB-40C4-A398-E7C62AA07674}" dt="2022-09-27T00:54:26.011" v="0" actId="14100"/>
        <pc:sldMkLst>
          <pc:docMk/>
          <pc:sldMk cId="2579137671" sldId="496"/>
        </pc:sldMkLst>
        <pc:picChg chg="mod">
          <ac:chgData name="Nguyễn Đức Hiếu" userId="S::20520505@ms.uit.edu.vn::bec78ccb-fc14-4c49-85f5-7f5f70a366c1" providerId="AD" clId="Web-{9C3E3358-1AAB-40C4-A398-E7C62AA07674}" dt="2022-09-27T00:54:26.011" v="0" actId="14100"/>
          <ac:picMkLst>
            <pc:docMk/>
            <pc:sldMk cId="2579137671" sldId="496"/>
            <ac:picMk id="43" creationId="{EEDB1FDB-6565-4145-AFB0-C5A9C1792628}"/>
          </ac:picMkLst>
        </pc:picChg>
      </pc:sldChg>
    </pc:docChg>
  </pc:docChgLst>
  <pc:docChgLst>
    <pc:chgData name="Phan Hữu Luân" userId="S::20521585@ms.uit.edu.vn::fb9a5dd0-6d7e-4301-91cf-06856d2cca98" providerId="AD" clId="Web-{CC6D8A1B-A07F-4B76-BCF3-0A0AB6C88D47}"/>
    <pc:docChg chg="addSld delSld">
      <pc:chgData name="Phan Hữu Luân" userId="S::20521585@ms.uit.edu.vn::fb9a5dd0-6d7e-4301-91cf-06856d2cca98" providerId="AD" clId="Web-{CC6D8A1B-A07F-4B76-BCF3-0A0AB6C88D47}" dt="2022-09-27T01:13:18.231" v="2"/>
      <pc:docMkLst>
        <pc:docMk/>
      </pc:docMkLst>
      <pc:sldChg chg="add del">
        <pc:chgData name="Phan Hữu Luân" userId="S::20521585@ms.uit.edu.vn::fb9a5dd0-6d7e-4301-91cf-06856d2cca98" providerId="AD" clId="Web-{CC6D8A1B-A07F-4B76-BCF3-0A0AB6C88D47}" dt="2022-09-27T01:13:18.231" v="2"/>
        <pc:sldMkLst>
          <pc:docMk/>
          <pc:sldMk cId="0" sldId="260"/>
        </pc:sldMkLst>
      </pc:sldChg>
      <pc:sldChg chg="new">
        <pc:chgData name="Phan Hữu Luân" userId="S::20521585@ms.uit.edu.vn::fb9a5dd0-6d7e-4301-91cf-06856d2cca98" providerId="AD" clId="Web-{CC6D8A1B-A07F-4B76-BCF3-0A0AB6C88D47}" dt="2022-09-27T01:10:34.632" v="0"/>
        <pc:sldMkLst>
          <pc:docMk/>
          <pc:sldMk cId="101719082" sldId="497"/>
        </pc:sldMkLst>
      </pc:sldChg>
    </pc:docChg>
  </pc:docChgLst>
  <pc:docChgLst>
    <pc:chgData name="Lê Tuấn Lương" userId="S::20521588@ms.uit.edu.vn::b25bb6a9-43d7-4ee0-86b7-44892c13a7f6" providerId="AD" clId="Web-{5E408A05-CE72-4E69-AB5E-C2C4305A622C}"/>
    <pc:docChg chg="delSld">
      <pc:chgData name="Lê Tuấn Lương" userId="S::20521588@ms.uit.edu.vn::b25bb6a9-43d7-4ee0-86b7-44892c13a7f6" providerId="AD" clId="Web-{5E408A05-CE72-4E69-AB5E-C2C4305A622C}" dt="2022-09-27T02:03:00.999" v="0"/>
      <pc:docMkLst>
        <pc:docMk/>
      </pc:docMkLst>
      <pc:sldChg chg="del">
        <pc:chgData name="Lê Tuấn Lương" userId="S::20521588@ms.uit.edu.vn::b25bb6a9-43d7-4ee0-86b7-44892c13a7f6" providerId="AD" clId="Web-{5E408A05-CE72-4E69-AB5E-C2C4305A622C}" dt="2022-09-27T02:03:00.999" v="0"/>
        <pc:sldMkLst>
          <pc:docMk/>
          <pc:sldMk cId="1710439166" sldId="4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CEA6-82D0-42DF-A86A-86A0FACA46B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9F02C-BF7D-4FFE-807B-D6ADE7DA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0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2733" y="358139"/>
            <a:ext cx="10646533" cy="862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lIns="0" tIns="0" rIns="0" bIns="0"/>
          <a:lstStyle>
            <a:lvl1pPr>
              <a:defRPr sz="11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b="0" i="0" spc="-40">
                <a:latin typeface="Tahoma"/>
                <a:cs typeface="Tahoma"/>
              </a:rPr>
              <a:t>Winter</a:t>
            </a:r>
            <a:r>
              <a:rPr sz="1100" b="0" i="0" spc="-175">
                <a:latin typeface="Tahoma"/>
                <a:cs typeface="Tahoma"/>
              </a:rPr>
              <a:t> </a:t>
            </a:r>
            <a:r>
              <a:rPr sz="1100" b="0" i="0" spc="-15"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724823" y="6374026"/>
            <a:ext cx="406400" cy="355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9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pc="215" dirty="0"/>
              <a:t>‹#›</a:t>
            </a:fld>
            <a:endParaRPr spc="215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606" y="140494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4DDB8A-0C73-45AA-AEFA-06243121E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250" y="50726"/>
            <a:ext cx="1747303" cy="10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2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7595" y="265113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74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786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512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627" y="281885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1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24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627" y="260649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216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5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91586" y="197203"/>
            <a:ext cx="8448831" cy="78352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4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7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lIns="0" tIns="0" rIns="0" bIns="0"/>
          <a:lstStyle>
            <a:lvl1pPr>
              <a:defRPr sz="11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b="0" i="0" spc="-40">
                <a:latin typeface="Tahoma"/>
                <a:cs typeface="Tahoma"/>
              </a:rPr>
              <a:t>Winter</a:t>
            </a:r>
            <a:r>
              <a:rPr sz="1100" b="0" i="0" spc="-175">
                <a:latin typeface="Tahoma"/>
                <a:cs typeface="Tahoma"/>
              </a:rPr>
              <a:t> </a:t>
            </a:r>
            <a:r>
              <a:rPr sz="1100" b="0" i="0" spc="-15"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0724823" y="6374026"/>
            <a:ext cx="406400" cy="355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9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pc="215" dirty="0"/>
              <a:t>‹#›</a:t>
            </a:fld>
            <a:endParaRPr spc="21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lIns="0" tIns="0" rIns="0" bIns="0"/>
          <a:lstStyle>
            <a:lvl1pPr>
              <a:defRPr sz="11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b="0" i="0" spc="-40">
                <a:latin typeface="Tahoma"/>
                <a:cs typeface="Tahoma"/>
              </a:rPr>
              <a:t>Winter</a:t>
            </a:r>
            <a:r>
              <a:rPr sz="1100" b="0" i="0" spc="-175">
                <a:latin typeface="Tahoma"/>
                <a:cs typeface="Tahoma"/>
              </a:rPr>
              <a:t> </a:t>
            </a:r>
            <a:r>
              <a:rPr sz="1100" b="0" i="0" spc="-15"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0724823" y="6374026"/>
            <a:ext cx="406400" cy="355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9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pc="215" dirty="0"/>
              <a:t>‹#›</a:t>
            </a:fld>
            <a:endParaRPr spc="21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5084" y="4696691"/>
            <a:ext cx="3992879" cy="0"/>
          </a:xfrm>
          <a:custGeom>
            <a:avLst/>
            <a:gdLst/>
            <a:ahLst/>
            <a:cxnLst/>
            <a:rect l="l" t="t" r="r" b="b"/>
            <a:pathLst>
              <a:path w="3992879">
                <a:moveTo>
                  <a:pt x="0" y="0"/>
                </a:moveTo>
                <a:lnTo>
                  <a:pt x="3992552" y="1"/>
                </a:lnTo>
              </a:path>
            </a:pathLst>
          </a:custGeom>
          <a:ln w="190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lIns="0" tIns="0" rIns="0" bIns="0"/>
          <a:lstStyle>
            <a:lvl1pPr>
              <a:defRPr sz="11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b="0" i="0" spc="-40">
                <a:latin typeface="Tahoma"/>
                <a:cs typeface="Tahoma"/>
              </a:rPr>
              <a:t>Winter</a:t>
            </a:r>
            <a:r>
              <a:rPr sz="1100" b="0" i="0" spc="-175">
                <a:latin typeface="Tahoma"/>
                <a:cs typeface="Tahoma"/>
              </a:rPr>
              <a:t> </a:t>
            </a:r>
            <a:r>
              <a:rPr sz="1100" b="0" i="0" spc="-15"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0724823" y="6374026"/>
            <a:ext cx="406400" cy="355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9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pc="215" dirty="0"/>
              <a:t>‹#›</a:t>
            </a:fld>
            <a:endParaRPr spc="21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3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912" y="260649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4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89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8" y="265297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8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k object 19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2734" y="356615"/>
            <a:ext cx="33655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158" y="1238706"/>
            <a:ext cx="10933683" cy="276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37F14A6-9347-4998-AC20-B11B72A1D2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4: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8C2EEC26-5A6A-416F-B1CE-D3A9B25C24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601D1-DE05-4648-A869-FABBBD477099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09-2022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40BE1-E2A8-457A-8F4E-44C45FD71C3E}"/>
              </a:ext>
            </a:extLst>
          </p:cNvPr>
          <p:cNvSpPr txBox="1"/>
          <p:nvPr userDrawn="1"/>
        </p:nvSpPr>
        <p:spPr>
          <a:xfrm>
            <a:off x="4724400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46037"/>
            <a:ext cx="1027006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39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4: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09-2022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446655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0DB7B-08C2-4ADC-A09F-52EB0A2AA50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50726"/>
            <a:ext cx="1210733" cy="7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nguyenngoctu@tdtu.edu.v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handsonsecurity.net/resources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0320" y="4149081"/>
            <a:ext cx="4824536" cy="178365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/>
              <a:t>Ngoc-Tu Nguyen, PhD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220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>
              <a:solidFill>
                <a:srgbClr val="FF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1760321" y="3717032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5C80FC4-ED7F-496C-AEDC-819FD901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"/>
            <a:ext cx="7344816" cy="792163"/>
          </a:xfrm>
        </p:spPr>
        <p:txBody>
          <a:bodyPr/>
          <a:lstStyle/>
          <a:p>
            <a:r>
              <a:rPr lang="en-US"/>
              <a:t>NT101-Network Security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91427E-3F78-4F03-8A16-503A95D7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70102"/>
            <a:ext cx="10668000" cy="151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eaLnBrk="1" hangingPunct="1"/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j-cs"/>
              </a:rPr>
              <a:t>Week 03 </a:t>
            </a:r>
            <a:r>
              <a:rPr lang="en-US" sz="4000" spc="-5">
                <a:solidFill>
                  <a:srgbClr val="000000"/>
                </a:solidFill>
                <a:cs typeface="Arial"/>
              </a:rPr>
              <a:t>Packet Sniffing and Spoofing</a:t>
            </a:r>
            <a:endParaRPr kumimoji="0" lang="en-US" altLang="zh-CN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51C128B1-2860-48DB-8FF5-3F18BCF4521B}"/>
              </a:ext>
            </a:extLst>
          </p:cNvPr>
          <p:cNvSpPr/>
          <p:nvPr/>
        </p:nvSpPr>
        <p:spPr>
          <a:xfrm>
            <a:off x="7772400" y="2133602"/>
            <a:ext cx="3810000" cy="4229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823" y="4905755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743" y="3209035"/>
            <a:ext cx="42995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335">
                <a:solidFill>
                  <a:srgbClr val="404040"/>
                </a:solidFill>
                <a:latin typeface="Arial"/>
                <a:cs typeface="Arial"/>
              </a:rPr>
              <a:t>Packet</a:t>
            </a:r>
            <a:r>
              <a:rPr sz="5400" b="1" spc="-7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5400" b="1" spc="-345">
                <a:solidFill>
                  <a:srgbClr val="404040"/>
                </a:solidFill>
                <a:latin typeface="Arial"/>
                <a:cs typeface="Arial"/>
              </a:rPr>
              <a:t>Sniffing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743" y="3985260"/>
            <a:ext cx="5059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0">
                <a:solidFill>
                  <a:srgbClr val="C00000"/>
                </a:solidFill>
                <a:latin typeface="Tahoma"/>
                <a:cs typeface="Tahoma"/>
              </a:rPr>
              <a:t>High-</a:t>
            </a:r>
            <a:r>
              <a:rPr sz="3200" spc="-60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35">
                <a:solidFill>
                  <a:srgbClr val="C00000"/>
                </a:solidFill>
                <a:latin typeface="Tahoma"/>
                <a:cs typeface="Tahoma"/>
              </a:rPr>
              <a:t>and</a:t>
            </a:r>
            <a:r>
              <a:rPr sz="3200" spc="-60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60">
                <a:solidFill>
                  <a:srgbClr val="C00000"/>
                </a:solidFill>
                <a:latin typeface="Tahoma"/>
                <a:cs typeface="Tahoma"/>
              </a:rPr>
              <a:t>low-level</a:t>
            </a:r>
            <a:r>
              <a:rPr sz="3200" spc="-60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55">
                <a:solidFill>
                  <a:srgbClr val="C00000"/>
                </a:solidFill>
                <a:latin typeface="Tahoma"/>
                <a:cs typeface="Tahoma"/>
              </a:rPr>
              <a:t>approaches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70044" y="1930452"/>
            <a:ext cx="2434348" cy="4036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471805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/>
              <a:t>How</a:t>
            </a:r>
            <a:r>
              <a:rPr sz="3200" spc="-490"/>
              <a:t> </a:t>
            </a:r>
            <a:r>
              <a:rPr sz="3200" spc="-125"/>
              <a:t>to</a:t>
            </a:r>
            <a:r>
              <a:rPr sz="3200" spc="-475"/>
              <a:t> </a:t>
            </a:r>
            <a:r>
              <a:rPr sz="3200" spc="-130"/>
              <a:t>get</a:t>
            </a:r>
            <a:r>
              <a:rPr sz="3200" spc="-490"/>
              <a:t> </a:t>
            </a:r>
            <a:r>
              <a:rPr sz="3200" spc="-125"/>
              <a:t>a</a:t>
            </a:r>
            <a:r>
              <a:rPr sz="3200" spc="-480"/>
              <a:t> </a:t>
            </a:r>
            <a:r>
              <a:rPr sz="3200" spc="-275"/>
              <a:t>copy</a:t>
            </a:r>
            <a:r>
              <a:rPr sz="3200" spc="-484"/>
              <a:t> </a:t>
            </a:r>
            <a:r>
              <a:rPr sz="3200" spc="-114"/>
              <a:t>of</a:t>
            </a:r>
            <a:r>
              <a:rPr sz="3200" spc="-484"/>
              <a:t> </a:t>
            </a:r>
            <a:r>
              <a:rPr sz="3200" spc="-260"/>
              <a:t>packet?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Raw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socket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638" y="1561084"/>
            <a:ext cx="11222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Packet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sniffing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describes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process of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capturing live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data as they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flow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across a</a:t>
            </a:r>
            <a:r>
              <a:rPr sz="2200" spc="10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network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8006" y="2925142"/>
            <a:ext cx="5041337" cy="2632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0397" y="3057889"/>
            <a:ext cx="596265" cy="189230"/>
          </a:xfrm>
          <a:custGeom>
            <a:avLst/>
            <a:gdLst/>
            <a:ahLst/>
            <a:cxnLst/>
            <a:rect l="l" t="t" r="r" b="b"/>
            <a:pathLst>
              <a:path w="596264" h="189230">
                <a:moveTo>
                  <a:pt x="0" y="0"/>
                </a:moveTo>
                <a:lnTo>
                  <a:pt x="596113" y="0"/>
                </a:lnTo>
                <a:lnTo>
                  <a:pt x="596113" y="188913"/>
                </a:lnTo>
                <a:lnTo>
                  <a:pt x="0" y="188913"/>
                </a:lnTo>
                <a:lnTo>
                  <a:pt x="0" y="0"/>
                </a:lnTo>
                <a:close/>
              </a:path>
            </a:pathLst>
          </a:custGeom>
          <a:solidFill>
            <a:srgbClr val="C96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7328" y="3082448"/>
            <a:ext cx="358140" cy="144145"/>
          </a:xfrm>
          <a:custGeom>
            <a:avLst/>
            <a:gdLst/>
            <a:ahLst/>
            <a:cxnLst/>
            <a:rect l="l" t="t" r="r" b="b"/>
            <a:pathLst>
              <a:path w="358139" h="144144">
                <a:moveTo>
                  <a:pt x="0" y="0"/>
                </a:moveTo>
                <a:lnTo>
                  <a:pt x="357667" y="0"/>
                </a:lnTo>
                <a:lnTo>
                  <a:pt x="357667" y="143574"/>
                </a:lnTo>
                <a:lnTo>
                  <a:pt x="0" y="143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5630" y="3167459"/>
            <a:ext cx="62230" cy="51435"/>
          </a:xfrm>
          <a:custGeom>
            <a:avLst/>
            <a:gdLst/>
            <a:ahLst/>
            <a:cxnLst/>
            <a:rect l="l" t="t" r="r" b="b"/>
            <a:pathLst>
              <a:path w="62229" h="51435">
                <a:moveTo>
                  <a:pt x="0" y="0"/>
                </a:moveTo>
                <a:lnTo>
                  <a:pt x="61903" y="0"/>
                </a:lnTo>
                <a:lnTo>
                  <a:pt x="61903" y="51007"/>
                </a:lnTo>
                <a:lnTo>
                  <a:pt x="0" y="5100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5617" y="3169348"/>
            <a:ext cx="59690" cy="51435"/>
          </a:xfrm>
          <a:custGeom>
            <a:avLst/>
            <a:gdLst/>
            <a:ahLst/>
            <a:cxnLst/>
            <a:rect l="l" t="t" r="r" b="b"/>
            <a:pathLst>
              <a:path w="59689" h="51435">
                <a:moveTo>
                  <a:pt x="0" y="0"/>
                </a:moveTo>
                <a:lnTo>
                  <a:pt x="59611" y="0"/>
                </a:lnTo>
                <a:lnTo>
                  <a:pt x="59611" y="51007"/>
                </a:lnTo>
                <a:lnTo>
                  <a:pt x="0" y="5100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6162" y="3271361"/>
            <a:ext cx="808990" cy="765175"/>
          </a:xfrm>
          <a:custGeom>
            <a:avLst/>
            <a:gdLst/>
            <a:ahLst/>
            <a:cxnLst/>
            <a:rect l="l" t="t" r="r" b="b"/>
            <a:pathLst>
              <a:path w="808989" h="765175">
                <a:moveTo>
                  <a:pt x="808850" y="764950"/>
                </a:moveTo>
                <a:lnTo>
                  <a:pt x="0" y="0"/>
                </a:lnTo>
              </a:path>
            </a:pathLst>
          </a:custGeom>
          <a:ln w="9525">
            <a:solidFill>
              <a:srgbClr val="FF80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94267" y="2721355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Raw</a:t>
            </a:r>
            <a:r>
              <a:rPr sz="18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Socket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97090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4"/>
              <a:t>Receiving</a:t>
            </a:r>
            <a:r>
              <a:rPr sz="3200" spc="-484"/>
              <a:t> </a:t>
            </a:r>
            <a:r>
              <a:rPr sz="3200" spc="-265"/>
              <a:t>Packets</a:t>
            </a:r>
            <a:r>
              <a:rPr sz="3200" spc="-475"/>
              <a:t> </a:t>
            </a:r>
            <a:r>
              <a:rPr sz="3200" spc="-330"/>
              <a:t>Using</a:t>
            </a:r>
            <a:r>
              <a:rPr sz="3200" spc="-480"/>
              <a:t> </a:t>
            </a:r>
            <a:r>
              <a:rPr sz="3200" spc="-215"/>
              <a:t>Raw</a:t>
            </a:r>
            <a:r>
              <a:rPr sz="3200" spc="-480"/>
              <a:t> </a:t>
            </a:r>
            <a:r>
              <a:rPr sz="3200" spc="-285"/>
              <a:t>Socket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5">
                <a:solidFill>
                  <a:srgbClr val="595959"/>
                </a:solidFill>
                <a:latin typeface="Century"/>
                <a:cs typeface="Century"/>
              </a:rPr>
              <a:t>Get </a:t>
            </a:r>
            <a:r>
              <a:rPr sz="2200" b="0" spc="-95">
                <a:solidFill>
                  <a:srgbClr val="595959"/>
                </a:solidFill>
                <a:latin typeface="Century"/>
                <a:cs typeface="Century"/>
              </a:rPr>
              <a:t>a </a:t>
            </a:r>
            <a:r>
              <a:rPr sz="2200" b="0" spc="35">
                <a:solidFill>
                  <a:srgbClr val="595959"/>
                </a:solidFill>
                <a:latin typeface="Century"/>
                <a:cs typeface="Century"/>
              </a:rPr>
              <a:t>copy </a:t>
            </a:r>
            <a:r>
              <a:rPr sz="2200" b="0" spc="70">
                <a:solidFill>
                  <a:srgbClr val="595959"/>
                </a:solidFill>
                <a:latin typeface="Century"/>
                <a:cs typeface="Century"/>
              </a:rPr>
              <a:t>of</a:t>
            </a:r>
            <a:r>
              <a:rPr sz="2200" b="0" spc="-41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packet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362200"/>
            <a:ext cx="7585021" cy="365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50420" y="1495347"/>
            <a:ext cx="2480310" cy="369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5">
                <a:latin typeface="Arial"/>
                <a:cs typeface="Arial"/>
              </a:rPr>
              <a:t>Creating </a:t>
            </a:r>
            <a:r>
              <a:rPr sz="1800">
                <a:latin typeface="Arial"/>
                <a:cs typeface="Arial"/>
              </a:rPr>
              <a:t>a </a:t>
            </a:r>
            <a:r>
              <a:rPr sz="1800" spc="-5">
                <a:latin typeface="Arial"/>
                <a:cs typeface="Arial"/>
              </a:rPr>
              <a:t>raw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socket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1897853"/>
            <a:ext cx="784860" cy="693420"/>
          </a:xfrm>
          <a:custGeom>
            <a:avLst/>
            <a:gdLst/>
            <a:ahLst/>
            <a:cxnLst/>
            <a:rect l="l" t="t" r="r" b="b"/>
            <a:pathLst>
              <a:path w="784860" h="693419">
                <a:moveTo>
                  <a:pt x="70100" y="580400"/>
                </a:moveTo>
                <a:lnTo>
                  <a:pt x="0" y="692946"/>
                </a:lnTo>
                <a:lnTo>
                  <a:pt x="120476" y="637573"/>
                </a:lnTo>
                <a:lnTo>
                  <a:pt x="108982" y="624528"/>
                </a:lnTo>
                <a:lnTo>
                  <a:pt x="92055" y="624528"/>
                </a:lnTo>
                <a:lnTo>
                  <a:pt x="79462" y="610235"/>
                </a:lnTo>
                <a:lnTo>
                  <a:pt x="88990" y="601839"/>
                </a:lnTo>
                <a:lnTo>
                  <a:pt x="70100" y="580400"/>
                </a:lnTo>
                <a:close/>
              </a:path>
              <a:path w="784860" h="693419">
                <a:moveTo>
                  <a:pt x="88990" y="601839"/>
                </a:moveTo>
                <a:lnTo>
                  <a:pt x="79462" y="610235"/>
                </a:lnTo>
                <a:lnTo>
                  <a:pt x="92055" y="624528"/>
                </a:lnTo>
                <a:lnTo>
                  <a:pt x="101584" y="616132"/>
                </a:lnTo>
                <a:lnTo>
                  <a:pt x="88990" y="601839"/>
                </a:lnTo>
                <a:close/>
              </a:path>
              <a:path w="784860" h="693419">
                <a:moveTo>
                  <a:pt x="101584" y="616132"/>
                </a:moveTo>
                <a:lnTo>
                  <a:pt x="92055" y="624528"/>
                </a:lnTo>
                <a:lnTo>
                  <a:pt x="108982" y="624528"/>
                </a:lnTo>
                <a:lnTo>
                  <a:pt x="101584" y="616132"/>
                </a:lnTo>
                <a:close/>
              </a:path>
              <a:path w="784860" h="693419">
                <a:moveTo>
                  <a:pt x="772030" y="0"/>
                </a:moveTo>
                <a:lnTo>
                  <a:pt x="88990" y="601839"/>
                </a:lnTo>
                <a:lnTo>
                  <a:pt x="101584" y="616132"/>
                </a:lnTo>
                <a:lnTo>
                  <a:pt x="784625" y="14292"/>
                </a:lnTo>
                <a:lnTo>
                  <a:pt x="77203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44480" y="1485360"/>
            <a:ext cx="3032125" cy="369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-5">
                <a:latin typeface="Arial"/>
                <a:cs typeface="Arial"/>
              </a:rPr>
              <a:t>Capture all types of</a:t>
            </a:r>
            <a:r>
              <a:rPr sz="1800" spc="-3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packets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4080" y="1898122"/>
            <a:ext cx="768985" cy="737235"/>
          </a:xfrm>
          <a:custGeom>
            <a:avLst/>
            <a:gdLst/>
            <a:ahLst/>
            <a:cxnLst/>
            <a:rect l="l" t="t" r="r" b="b"/>
            <a:pathLst>
              <a:path w="768984" h="737235">
                <a:moveTo>
                  <a:pt x="65322" y="621844"/>
                </a:moveTo>
                <a:lnTo>
                  <a:pt x="0" y="737227"/>
                </a:lnTo>
                <a:lnTo>
                  <a:pt x="118050" y="676855"/>
                </a:lnTo>
                <a:lnTo>
                  <a:pt x="106700" y="665013"/>
                </a:lnTo>
                <a:lnTo>
                  <a:pt x="89108" y="665013"/>
                </a:lnTo>
                <a:lnTo>
                  <a:pt x="75926" y="651261"/>
                </a:lnTo>
                <a:lnTo>
                  <a:pt x="85095" y="642473"/>
                </a:lnTo>
                <a:lnTo>
                  <a:pt x="65322" y="621844"/>
                </a:lnTo>
                <a:close/>
              </a:path>
              <a:path w="768984" h="737235">
                <a:moveTo>
                  <a:pt x="85095" y="642473"/>
                </a:moveTo>
                <a:lnTo>
                  <a:pt x="75926" y="651261"/>
                </a:lnTo>
                <a:lnTo>
                  <a:pt x="89108" y="665013"/>
                </a:lnTo>
                <a:lnTo>
                  <a:pt x="98277" y="656225"/>
                </a:lnTo>
                <a:lnTo>
                  <a:pt x="85095" y="642473"/>
                </a:lnTo>
                <a:close/>
              </a:path>
              <a:path w="768984" h="737235">
                <a:moveTo>
                  <a:pt x="98277" y="656225"/>
                </a:moveTo>
                <a:lnTo>
                  <a:pt x="89108" y="665013"/>
                </a:lnTo>
                <a:lnTo>
                  <a:pt x="106700" y="665013"/>
                </a:lnTo>
                <a:lnTo>
                  <a:pt x="98277" y="656225"/>
                </a:lnTo>
                <a:close/>
              </a:path>
              <a:path w="768984" h="737235">
                <a:moveTo>
                  <a:pt x="755408" y="0"/>
                </a:moveTo>
                <a:lnTo>
                  <a:pt x="85095" y="642473"/>
                </a:lnTo>
                <a:lnTo>
                  <a:pt x="98277" y="656225"/>
                </a:lnTo>
                <a:lnTo>
                  <a:pt x="768591" y="13754"/>
                </a:lnTo>
                <a:lnTo>
                  <a:pt x="75540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01576" y="3385318"/>
            <a:ext cx="2266315" cy="646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91440" marR="236220">
              <a:lnSpc>
                <a:spcPts val="2090"/>
              </a:lnSpc>
              <a:spcBef>
                <a:spcPts val="400"/>
              </a:spcBef>
            </a:pPr>
            <a:r>
              <a:rPr sz="1800" spc="-5">
                <a:latin typeface="Arial"/>
                <a:cs typeface="Arial"/>
              </a:rPr>
              <a:t>Enable </a:t>
            </a:r>
            <a:r>
              <a:rPr sz="1800">
                <a:latin typeface="Arial"/>
                <a:cs typeface="Arial"/>
              </a:rPr>
              <a:t>the  </a:t>
            </a:r>
            <a:r>
              <a:rPr sz="1800" spc="-5">
                <a:latin typeface="Arial"/>
                <a:cs typeface="Arial"/>
              </a:rPr>
              <a:t>promiscuous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mode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2432" y="3581400"/>
            <a:ext cx="471805" cy="254635"/>
          </a:xfrm>
          <a:custGeom>
            <a:avLst/>
            <a:gdLst/>
            <a:ahLst/>
            <a:cxnLst/>
            <a:rect l="l" t="t" r="r" b="b"/>
            <a:pathLst>
              <a:path w="471804" h="254635">
                <a:moveTo>
                  <a:pt x="127083" y="0"/>
                </a:moveTo>
                <a:lnTo>
                  <a:pt x="0" y="127083"/>
                </a:lnTo>
                <a:lnTo>
                  <a:pt x="127083" y="254167"/>
                </a:lnTo>
                <a:lnTo>
                  <a:pt x="127083" y="190625"/>
                </a:lnTo>
                <a:lnTo>
                  <a:pt x="471566" y="190625"/>
                </a:lnTo>
                <a:lnTo>
                  <a:pt x="471566" y="63541"/>
                </a:lnTo>
                <a:lnTo>
                  <a:pt x="127083" y="63541"/>
                </a:lnTo>
                <a:lnTo>
                  <a:pt x="127083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72431" y="3581399"/>
            <a:ext cx="471805" cy="254635"/>
          </a:xfrm>
          <a:custGeom>
            <a:avLst/>
            <a:gdLst/>
            <a:ahLst/>
            <a:cxnLst/>
            <a:rect l="l" t="t" r="r" b="b"/>
            <a:pathLst>
              <a:path w="471804" h="254635">
                <a:moveTo>
                  <a:pt x="471567" y="190626"/>
                </a:moveTo>
                <a:lnTo>
                  <a:pt x="127083" y="190626"/>
                </a:lnTo>
                <a:lnTo>
                  <a:pt x="127083" y="254168"/>
                </a:lnTo>
                <a:lnTo>
                  <a:pt x="0" y="127084"/>
                </a:lnTo>
                <a:lnTo>
                  <a:pt x="127083" y="0"/>
                </a:lnTo>
                <a:lnTo>
                  <a:pt x="127083" y="63542"/>
                </a:lnTo>
                <a:lnTo>
                  <a:pt x="471567" y="63542"/>
                </a:lnTo>
                <a:lnTo>
                  <a:pt x="471567" y="190626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301576" y="4867785"/>
            <a:ext cx="2016760" cy="369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spc="-20">
                <a:latin typeface="Arial"/>
                <a:cs typeface="Arial"/>
              </a:rPr>
              <a:t>Wait </a:t>
            </a:r>
            <a:r>
              <a:rPr sz="1800" spc="-5">
                <a:latin typeface="Arial"/>
                <a:cs typeface="Arial"/>
              </a:rPr>
              <a:t>for</a:t>
            </a:r>
            <a:r>
              <a:rPr sz="1800" spc="-1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packets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61821" y="4940755"/>
            <a:ext cx="471805" cy="254635"/>
          </a:xfrm>
          <a:custGeom>
            <a:avLst/>
            <a:gdLst/>
            <a:ahLst/>
            <a:cxnLst/>
            <a:rect l="l" t="t" r="r" b="b"/>
            <a:pathLst>
              <a:path w="471804" h="254635">
                <a:moveTo>
                  <a:pt x="127083" y="0"/>
                </a:moveTo>
                <a:lnTo>
                  <a:pt x="0" y="127083"/>
                </a:lnTo>
                <a:lnTo>
                  <a:pt x="127083" y="254167"/>
                </a:lnTo>
                <a:lnTo>
                  <a:pt x="127083" y="190625"/>
                </a:lnTo>
                <a:lnTo>
                  <a:pt x="471567" y="190625"/>
                </a:lnTo>
                <a:lnTo>
                  <a:pt x="471567" y="63541"/>
                </a:lnTo>
                <a:lnTo>
                  <a:pt x="127083" y="63541"/>
                </a:lnTo>
                <a:lnTo>
                  <a:pt x="127083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61822" y="4940755"/>
            <a:ext cx="471805" cy="254635"/>
          </a:xfrm>
          <a:custGeom>
            <a:avLst/>
            <a:gdLst/>
            <a:ahLst/>
            <a:cxnLst/>
            <a:rect l="l" t="t" r="r" b="b"/>
            <a:pathLst>
              <a:path w="471804" h="254635">
                <a:moveTo>
                  <a:pt x="471567" y="190626"/>
                </a:moveTo>
                <a:lnTo>
                  <a:pt x="127083" y="190626"/>
                </a:lnTo>
                <a:lnTo>
                  <a:pt x="127083" y="254168"/>
                </a:lnTo>
                <a:lnTo>
                  <a:pt x="0" y="127084"/>
                </a:lnTo>
                <a:lnTo>
                  <a:pt x="127083" y="0"/>
                </a:lnTo>
                <a:lnTo>
                  <a:pt x="127083" y="63542"/>
                </a:lnTo>
                <a:lnTo>
                  <a:pt x="471567" y="63542"/>
                </a:lnTo>
                <a:lnTo>
                  <a:pt x="471567" y="190626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860044"/>
            <a:ext cx="10569575" cy="3383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35">
                <a:solidFill>
                  <a:srgbClr val="595959"/>
                </a:solidFill>
                <a:latin typeface="Century"/>
                <a:cs typeface="Century"/>
              </a:rPr>
              <a:t>How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>
                <a:solidFill>
                  <a:srgbClr val="595959"/>
                </a:solidFill>
                <a:latin typeface="Century"/>
                <a:cs typeface="Century"/>
              </a:rPr>
              <a:t>to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0">
                <a:solidFill>
                  <a:srgbClr val="595959"/>
                </a:solidFill>
                <a:latin typeface="Century"/>
                <a:cs typeface="Century"/>
              </a:rPr>
              <a:t>get</a:t>
            </a:r>
            <a:r>
              <a:rPr sz="220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">
                <a:solidFill>
                  <a:srgbClr val="595959"/>
                </a:solidFill>
                <a:latin typeface="Century"/>
                <a:cs typeface="Century"/>
              </a:rPr>
              <a:t>everything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in?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203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frames that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are not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destined to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given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are</a:t>
            </a:r>
            <a:r>
              <a:rPr sz="2400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discarded</a:t>
            </a:r>
            <a:endParaRPr sz="2400">
              <a:latin typeface="Arial"/>
              <a:cs typeface="Arial"/>
            </a:endParaRPr>
          </a:p>
          <a:p>
            <a:pPr marL="279400" marR="5080" indent="-266700">
              <a:lnSpc>
                <a:spcPct val="100800"/>
              </a:lnSpc>
              <a:spcBef>
                <a:spcPts val="149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When operating in promiscuous </a:t>
            </a:r>
            <a:r>
              <a:rPr sz="2400" b="1" spc="-10">
                <a:solidFill>
                  <a:srgbClr val="12121E"/>
                </a:solidFill>
                <a:latin typeface="Arial"/>
                <a:cs typeface="Arial"/>
              </a:rPr>
              <a:t>mode</a:t>
            </a:r>
            <a:r>
              <a:rPr sz="2400" spc="-10">
                <a:solidFill>
                  <a:srgbClr val="12121E"/>
                </a:solidFill>
                <a:latin typeface="Arial"/>
                <a:cs typeface="Arial"/>
              </a:rPr>
              <a:t>,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passes </a:t>
            </a:r>
            <a:r>
              <a:rPr sz="2400" b="1" u="sng">
                <a:solidFill>
                  <a:srgbClr val="12121E"/>
                </a:solidFill>
                <a:uFill>
                  <a:solidFill>
                    <a:srgbClr val="12121E"/>
                  </a:solidFill>
                </a:uFill>
                <a:latin typeface="Arial"/>
                <a:cs typeface="Arial"/>
              </a:rPr>
              <a:t>every</a:t>
            </a:r>
            <a:r>
              <a:rPr sz="2400" b="1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frame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received 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from the network to the</a:t>
            </a:r>
            <a:r>
              <a:rPr sz="24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kernel</a:t>
            </a:r>
            <a:endParaRPr sz="2400">
              <a:latin typeface="Arial"/>
              <a:cs typeface="Arial"/>
            </a:endParaRPr>
          </a:p>
          <a:p>
            <a:pPr marL="279400" marR="203835" indent="-266700">
              <a:lnSpc>
                <a:spcPts val="2810"/>
              </a:lnSpc>
              <a:spcBef>
                <a:spcPts val="166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If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400" spc="-10">
                <a:solidFill>
                  <a:srgbClr val="12121E"/>
                </a:solidFill>
                <a:latin typeface="Arial"/>
                <a:cs typeface="Arial"/>
              </a:rPr>
              <a:t>sniffer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program is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registered with 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kernel, it will be able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see all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 packets</a:t>
            </a:r>
            <a:endParaRPr sz="24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2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In Wi-Fi,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it is called 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Monitor</a:t>
            </a:r>
            <a:r>
              <a:rPr sz="2400" b="1" spc="-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315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/>
              <a:t>Promiscuous</a:t>
            </a:r>
            <a:r>
              <a:rPr sz="3200" spc="-515"/>
              <a:t> </a:t>
            </a:r>
            <a:r>
              <a:rPr sz="3200" spc="-185"/>
              <a:t>Mode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0398125" cy="19062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Filtering </a:t>
            </a: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out </a:t>
            </a:r>
            <a:r>
              <a:rPr sz="2200" spc="5">
                <a:solidFill>
                  <a:srgbClr val="595959"/>
                </a:solidFill>
                <a:latin typeface="Century"/>
                <a:cs typeface="Century"/>
              </a:rPr>
              <a:t>unwanted</a:t>
            </a:r>
            <a:r>
              <a:rPr sz="2200" spc="-3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packets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2699"/>
              </a:lnSpc>
              <a:spcBef>
                <a:spcPts val="144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BPF allows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 user-program to attach a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filter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the socket,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which tells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kernel to 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discard unwanted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 packets.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15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An example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of 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compiled BPF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code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is shown</a:t>
            </a:r>
            <a:r>
              <a:rPr sz="2200" spc="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here.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/>
              <a:t>BSD </a:t>
            </a:r>
            <a:r>
              <a:rPr spc="-220"/>
              <a:t>Packet </a:t>
            </a:r>
            <a:r>
              <a:rPr spc="-195"/>
              <a:t>Filter</a:t>
            </a:r>
            <a:r>
              <a:rPr spc="-695"/>
              <a:t> </a:t>
            </a:r>
            <a:r>
              <a:rPr spc="-245"/>
              <a:t>(BPF)</a:t>
            </a:r>
          </a:p>
        </p:txBody>
      </p:sp>
      <p:sp>
        <p:nvSpPr>
          <p:cNvPr id="4" name="object 4"/>
          <p:cNvSpPr/>
          <p:nvPr/>
        </p:nvSpPr>
        <p:spPr>
          <a:xfrm>
            <a:off x="785432" y="2672078"/>
            <a:ext cx="6680499" cy="3489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90898" y="2341877"/>
            <a:ext cx="3858554" cy="3815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2693923"/>
            <a:ext cx="10596245" cy="148590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51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When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packet is received by kernel,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BPF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will be</a:t>
            </a:r>
            <a:r>
              <a:rPr sz="2400" spc="-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invoked</a:t>
            </a:r>
            <a:endParaRPr sz="2400">
              <a:latin typeface="Arial"/>
              <a:cs typeface="Arial"/>
            </a:endParaRPr>
          </a:p>
          <a:p>
            <a:pPr marL="279400" marR="5080" indent="-266700">
              <a:lnSpc>
                <a:spcPct val="100800"/>
              </a:lnSpc>
              <a:spcBef>
                <a:spcPts val="139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An accepted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packet is pushed up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protocol stack. See 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diagram on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 following</a:t>
            </a:r>
            <a:r>
              <a:rPr sz="24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slide.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040" y="682159"/>
            <a:ext cx="9241790" cy="145224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500"/>
              </a:spcBef>
            </a:pP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Filtering </a:t>
            </a: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out </a:t>
            </a:r>
            <a:r>
              <a:rPr sz="2200" spc="5">
                <a:solidFill>
                  <a:srgbClr val="595959"/>
                </a:solidFill>
                <a:latin typeface="Century"/>
                <a:cs typeface="Century"/>
              </a:rPr>
              <a:t>unwanted</a:t>
            </a:r>
            <a:r>
              <a:rPr sz="2200" spc="-3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packets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ts val="2830"/>
              </a:lnSpc>
              <a:spcBef>
                <a:spcPts val="152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compiled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BPF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pseudo-code can be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attached to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socket</a:t>
            </a:r>
            <a:r>
              <a:rPr sz="2400" spc="-2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through</a:t>
            </a:r>
            <a:endParaRPr sz="2400">
              <a:latin typeface="Arial"/>
              <a:cs typeface="Arial"/>
            </a:endParaRPr>
          </a:p>
          <a:p>
            <a:pPr marL="279400">
              <a:lnSpc>
                <a:spcPts val="2830"/>
              </a:lnSpc>
            </a:pPr>
            <a:r>
              <a:rPr sz="2400" spc="-5">
                <a:solidFill>
                  <a:srgbClr val="12121E"/>
                </a:solidFill>
                <a:latin typeface="Courier New"/>
                <a:cs typeface="Courier New"/>
              </a:rPr>
              <a:t>setsockopt()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/>
              <a:t>BSD </a:t>
            </a:r>
            <a:r>
              <a:rPr spc="-220"/>
              <a:t>Packet </a:t>
            </a:r>
            <a:r>
              <a:rPr spc="-195"/>
              <a:t>Filter</a:t>
            </a:r>
            <a:r>
              <a:rPr spc="-695"/>
              <a:t> </a:t>
            </a:r>
            <a:r>
              <a:rPr spc="-245"/>
              <a:t>(BPF)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5433" y="2269183"/>
            <a:ext cx="10267950" cy="4006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45"/>
              </a:spcBef>
            </a:pPr>
            <a:r>
              <a:rPr sz="2000" b="1" spc="-5">
                <a:latin typeface="Courier New"/>
                <a:cs typeface="Courier New"/>
              </a:rPr>
              <a:t>setsockopt(sock, SOL_SOCKET, SO_ATTACH_FILTER, &amp;bpf,</a:t>
            </a:r>
            <a:r>
              <a:rPr sz="2000" b="1" spc="-60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sizeof(bpf))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41337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/>
              <a:t>Packet</a:t>
            </a:r>
            <a:r>
              <a:rPr sz="3200" spc="-484"/>
              <a:t> </a:t>
            </a:r>
            <a:r>
              <a:rPr sz="3200" spc="-235"/>
              <a:t>Flow</a:t>
            </a:r>
            <a:r>
              <a:rPr sz="3200" spc="-480"/>
              <a:t> </a:t>
            </a:r>
            <a:r>
              <a:rPr sz="3200" spc="-155"/>
              <a:t>With/Without</a:t>
            </a:r>
            <a:r>
              <a:rPr sz="3200" spc="-484"/>
              <a:t> </a:t>
            </a:r>
            <a:r>
              <a:rPr sz="3200" spc="-240"/>
              <a:t>Filters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Below the </a:t>
            </a:r>
            <a:r>
              <a:rPr sz="2200" b="0" spc="-200">
                <a:solidFill>
                  <a:srgbClr val="595959"/>
                </a:solidFill>
                <a:latin typeface="Century"/>
                <a:cs typeface="Century"/>
              </a:rPr>
              <a:t>IP</a:t>
            </a:r>
            <a:r>
              <a:rPr sz="2200" b="0" spc="-39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Layer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0340" y="2307622"/>
            <a:ext cx="7729091" cy="3364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0836275" cy="38334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Raw socket</a:t>
            </a:r>
            <a:r>
              <a:rPr sz="2200" spc="-27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approach</a:t>
            </a:r>
            <a:endParaRPr sz="2200">
              <a:latin typeface="Century"/>
              <a:cs typeface="Century"/>
            </a:endParaRPr>
          </a:p>
          <a:p>
            <a:pPr marL="360680" indent="-34798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360045" algn="l"/>
                <a:tab pos="36068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This program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not portable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across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different operating</a:t>
            </a:r>
            <a:r>
              <a:rPr sz="2200" b="1" spc="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systems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360680" indent="-34798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360045" algn="l"/>
                <a:tab pos="36068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Setting filters is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not</a:t>
            </a:r>
            <a:r>
              <a:rPr sz="2200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35">
                <a:solidFill>
                  <a:srgbClr val="12121E"/>
                </a:solidFill>
                <a:latin typeface="Arial"/>
                <a:cs typeface="Arial"/>
              </a:rPr>
              <a:t>easy.</a:t>
            </a:r>
            <a:endParaRPr sz="2200">
              <a:latin typeface="Arial"/>
              <a:cs typeface="Arial"/>
            </a:endParaRPr>
          </a:p>
          <a:p>
            <a:pPr marL="360680" indent="-347980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360045" algn="l"/>
                <a:tab pos="36068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program does not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explore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any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optimization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improve</a:t>
            </a:r>
            <a:r>
              <a:rPr sz="2200" spc="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performance.</a:t>
            </a:r>
            <a:endParaRPr sz="2200">
              <a:latin typeface="Arial"/>
              <a:cs typeface="Arial"/>
            </a:endParaRPr>
          </a:p>
          <a:p>
            <a:pPr marL="360680" indent="-34798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360045" algn="l"/>
                <a:tab pos="36068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PCAP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library was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thus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created.</a:t>
            </a:r>
            <a:endParaRPr sz="2200">
              <a:latin typeface="Arial"/>
              <a:cs typeface="Arial"/>
            </a:endParaRPr>
          </a:p>
          <a:p>
            <a:pPr marL="760730" marR="5080" lvl="1" indent="-347980">
              <a:lnSpc>
                <a:spcPct val="100000"/>
              </a:lnSpc>
              <a:spcBef>
                <a:spcPts val="969"/>
              </a:spcBef>
              <a:buChar char="•"/>
              <a:tabLst>
                <a:tab pos="760095" algn="l"/>
                <a:tab pos="760730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It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still uses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raw sockets </a:t>
            </a:r>
            <a:r>
              <a:rPr sz="2000" spc="-15">
                <a:solidFill>
                  <a:srgbClr val="12121E"/>
                </a:solidFill>
                <a:latin typeface="Arial"/>
                <a:cs typeface="Arial"/>
              </a:rPr>
              <a:t>internally,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but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API is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standard across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all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platforms. OS</a:t>
            </a:r>
            <a:r>
              <a:rPr sz="2000" spc="-16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specifics 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are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hidden by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PCAP’s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implementation.</a:t>
            </a:r>
            <a:endParaRPr sz="2000">
              <a:latin typeface="Arial"/>
              <a:cs typeface="Arial"/>
            </a:endParaRPr>
          </a:p>
          <a:p>
            <a:pPr marL="760730" lvl="1" indent="-347980">
              <a:lnSpc>
                <a:spcPct val="100000"/>
              </a:lnSpc>
              <a:spcBef>
                <a:spcPts val="1005"/>
              </a:spcBef>
              <a:buChar char="•"/>
              <a:tabLst>
                <a:tab pos="760095" algn="l"/>
                <a:tab pos="760730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Allows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programmers to specify filtering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rules using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human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readable Boolean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expressions.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4336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5"/>
              <a:t>Limitation</a:t>
            </a:r>
            <a:r>
              <a:rPr sz="3200" spc="-505"/>
              <a:t> </a:t>
            </a:r>
            <a:r>
              <a:rPr sz="3200" spc="-114"/>
              <a:t>of</a:t>
            </a:r>
            <a:r>
              <a:rPr sz="3200" spc="-500"/>
              <a:t> </a:t>
            </a:r>
            <a:r>
              <a:rPr sz="3200" spc="-155"/>
              <a:t>the</a:t>
            </a:r>
            <a:r>
              <a:rPr sz="3200" spc="-500"/>
              <a:t> </a:t>
            </a:r>
            <a:r>
              <a:rPr sz="3200" spc="-310"/>
              <a:t>Approach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4154804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40"/>
              <a:t>PCAP: </a:t>
            </a:r>
            <a:r>
              <a:rPr sz="3200" spc="-235"/>
              <a:t>Packet</a:t>
            </a:r>
            <a:r>
              <a:rPr sz="3200" spc="-760"/>
              <a:t> </a:t>
            </a:r>
            <a:r>
              <a:rPr sz="3200" spc="-280"/>
              <a:t>Capture </a:t>
            </a:r>
            <a:r>
              <a:rPr sz="3200" spc="-320"/>
              <a:t>API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801" y="1673859"/>
            <a:ext cx="6430645" cy="323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Originally coming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from</a:t>
            </a:r>
            <a:r>
              <a:rPr sz="2200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tcpdump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Supported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by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multiple</a:t>
            </a:r>
            <a:r>
              <a:rPr sz="2200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platforms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4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Linux: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libpcap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0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Windows: </a:t>
            </a:r>
            <a:r>
              <a:rPr sz="2000" b="1" spc="-10">
                <a:solidFill>
                  <a:srgbClr val="12121E"/>
                </a:solidFill>
                <a:latin typeface="Arial"/>
                <a:cs typeface="Arial"/>
              </a:rPr>
              <a:t>Winpcap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Npcap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Written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in C.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Other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language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implement</a:t>
            </a:r>
            <a:r>
              <a:rPr sz="2200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wrappers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Basis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many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tools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7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Wireshark, tcpdump, 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Scapy,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Nmap,</a:t>
            </a: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Snort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61403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/>
              <a:t>Packet</a:t>
            </a:r>
            <a:r>
              <a:rPr sz="3200" spc="-484"/>
              <a:t> </a:t>
            </a:r>
            <a:r>
              <a:rPr sz="3200" spc="-240"/>
              <a:t>Sniffing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80"/>
              <a:t> </a:t>
            </a:r>
            <a:r>
              <a:rPr sz="3200" spc="-155"/>
              <a:t>the</a:t>
            </a:r>
            <a:r>
              <a:rPr sz="3200" spc="-484"/>
              <a:t> PCAP</a:t>
            </a:r>
            <a:r>
              <a:rPr sz="3200" spc="-475"/>
              <a:t> </a:t>
            </a:r>
            <a:r>
              <a:rPr sz="3200" spc="-320"/>
              <a:t>API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44" y="6024372"/>
            <a:ext cx="35915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Tahoma"/>
                <a:cs typeface="Tahoma"/>
              </a:rPr>
              <a:t>https://github.com/kevin-w-du/BookCode/tree/master/Sniffing_Spoofing/C_sniff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21451" y="2242896"/>
            <a:ext cx="7260363" cy="2274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561" y="1694173"/>
            <a:ext cx="4495799" cy="255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6636" y="5060937"/>
            <a:ext cx="7109952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8360" y="1949922"/>
            <a:ext cx="0" cy="1424305"/>
          </a:xfrm>
          <a:custGeom>
            <a:avLst/>
            <a:gdLst/>
            <a:ahLst/>
            <a:cxnLst/>
            <a:rect l="l" t="t" r="r" b="b"/>
            <a:pathLst>
              <a:path h="1424304">
                <a:moveTo>
                  <a:pt x="0" y="0"/>
                </a:moveTo>
                <a:lnTo>
                  <a:pt x="1" y="1424148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8291" y="3340971"/>
            <a:ext cx="823594" cy="76200"/>
          </a:xfrm>
          <a:custGeom>
            <a:avLst/>
            <a:gdLst/>
            <a:ahLst/>
            <a:cxnLst/>
            <a:rect l="l" t="t" r="r" b="b"/>
            <a:pathLst>
              <a:path w="823594" h="76200">
                <a:moveTo>
                  <a:pt x="696436" y="0"/>
                </a:moveTo>
                <a:lnTo>
                  <a:pt x="696230" y="28575"/>
                </a:lnTo>
                <a:lnTo>
                  <a:pt x="708930" y="28666"/>
                </a:lnTo>
                <a:lnTo>
                  <a:pt x="708794" y="47715"/>
                </a:lnTo>
                <a:lnTo>
                  <a:pt x="696093" y="47715"/>
                </a:lnTo>
                <a:lnTo>
                  <a:pt x="695888" y="76198"/>
                </a:lnTo>
                <a:lnTo>
                  <a:pt x="793372" y="47715"/>
                </a:lnTo>
                <a:lnTo>
                  <a:pt x="708794" y="47715"/>
                </a:lnTo>
                <a:lnTo>
                  <a:pt x="793684" y="47623"/>
                </a:lnTo>
                <a:lnTo>
                  <a:pt x="823159" y="39011"/>
                </a:lnTo>
                <a:lnTo>
                  <a:pt x="696436" y="0"/>
                </a:lnTo>
                <a:close/>
              </a:path>
              <a:path w="823594" h="76200">
                <a:moveTo>
                  <a:pt x="696230" y="28575"/>
                </a:moveTo>
                <a:lnTo>
                  <a:pt x="696094" y="47623"/>
                </a:lnTo>
                <a:lnTo>
                  <a:pt x="708794" y="47715"/>
                </a:lnTo>
                <a:lnTo>
                  <a:pt x="708930" y="28666"/>
                </a:lnTo>
                <a:lnTo>
                  <a:pt x="696230" y="28575"/>
                </a:lnTo>
                <a:close/>
              </a:path>
              <a:path w="823594" h="76200">
                <a:moveTo>
                  <a:pt x="137" y="23573"/>
                </a:moveTo>
                <a:lnTo>
                  <a:pt x="0" y="42623"/>
                </a:lnTo>
                <a:lnTo>
                  <a:pt x="696094" y="47623"/>
                </a:lnTo>
                <a:lnTo>
                  <a:pt x="696230" y="28575"/>
                </a:lnTo>
                <a:lnTo>
                  <a:pt x="137" y="23573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7100" y="2961132"/>
            <a:ext cx="586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>
                <a:latin typeface="Tahoma"/>
                <a:cs typeface="Tahoma"/>
              </a:rPr>
              <a:t>F</a:t>
            </a:r>
            <a:r>
              <a:rPr sz="2000">
                <a:latin typeface="Tahoma"/>
                <a:cs typeface="Tahoma"/>
              </a:rPr>
              <a:t>i</a:t>
            </a:r>
            <a:r>
              <a:rPr sz="2000" spc="10">
                <a:latin typeface="Tahoma"/>
                <a:cs typeface="Tahoma"/>
              </a:rPr>
              <a:t>l</a:t>
            </a:r>
            <a:r>
              <a:rPr sz="2000" spc="5">
                <a:latin typeface="Tahoma"/>
                <a:cs typeface="Tahoma"/>
              </a:rPr>
              <a:t>t</a:t>
            </a:r>
            <a:r>
              <a:rPr sz="2000" spc="-5">
                <a:latin typeface="Tahoma"/>
                <a:cs typeface="Tahoma"/>
              </a:rPr>
              <a:t>e</a:t>
            </a:r>
            <a:r>
              <a:rPr sz="2000">
                <a:latin typeface="Tahoma"/>
                <a:cs typeface="Tahoma"/>
              </a:rPr>
              <a:t>r</a:t>
            </a:r>
          </a:p>
        </p:txBody>
      </p:sp>
      <p:sp>
        <p:nvSpPr>
          <p:cNvPr id="12" name="object 12"/>
          <p:cNvSpPr/>
          <p:nvPr/>
        </p:nvSpPr>
        <p:spPr>
          <a:xfrm>
            <a:off x="5446497" y="4517070"/>
            <a:ext cx="85725" cy="544195"/>
          </a:xfrm>
          <a:custGeom>
            <a:avLst/>
            <a:gdLst/>
            <a:ahLst/>
            <a:cxnLst/>
            <a:rect l="l" t="t" r="r" b="b"/>
            <a:pathLst>
              <a:path w="85725" h="544195">
                <a:moveTo>
                  <a:pt x="28574" y="400993"/>
                </a:moveTo>
                <a:lnTo>
                  <a:pt x="0" y="400993"/>
                </a:lnTo>
                <a:lnTo>
                  <a:pt x="42862" y="543868"/>
                </a:lnTo>
                <a:lnTo>
                  <a:pt x="81438" y="415281"/>
                </a:lnTo>
                <a:lnTo>
                  <a:pt x="28575" y="415281"/>
                </a:lnTo>
                <a:lnTo>
                  <a:pt x="28574" y="400993"/>
                </a:lnTo>
                <a:close/>
              </a:path>
              <a:path w="85725" h="544195">
                <a:moveTo>
                  <a:pt x="57148" y="0"/>
                </a:moveTo>
                <a:lnTo>
                  <a:pt x="28573" y="0"/>
                </a:lnTo>
                <a:lnTo>
                  <a:pt x="28575" y="415281"/>
                </a:lnTo>
                <a:lnTo>
                  <a:pt x="57150" y="415281"/>
                </a:lnTo>
                <a:lnTo>
                  <a:pt x="57148" y="0"/>
                </a:lnTo>
                <a:close/>
              </a:path>
              <a:path w="85725" h="544195">
                <a:moveTo>
                  <a:pt x="85725" y="400993"/>
                </a:moveTo>
                <a:lnTo>
                  <a:pt x="57149" y="400993"/>
                </a:lnTo>
                <a:lnTo>
                  <a:pt x="57150" y="415281"/>
                </a:lnTo>
                <a:lnTo>
                  <a:pt x="81438" y="415281"/>
                </a:lnTo>
                <a:lnTo>
                  <a:pt x="85725" y="400993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44299" y="4594860"/>
            <a:ext cx="5128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latin typeface="Arial"/>
                <a:cs typeface="Arial"/>
              </a:rPr>
              <a:t>Invoke this function for every captured</a:t>
            </a:r>
            <a:r>
              <a:rPr sz="2000" spc="-3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packet</a:t>
            </a:r>
          </a:p>
        </p:txBody>
      </p:sp>
      <p:sp>
        <p:nvSpPr>
          <p:cNvPr id="14" name="object 14"/>
          <p:cNvSpPr/>
          <p:nvPr/>
        </p:nvSpPr>
        <p:spPr>
          <a:xfrm>
            <a:off x="9527960" y="852550"/>
            <a:ext cx="2209800" cy="1631314"/>
          </a:xfrm>
          <a:custGeom>
            <a:avLst/>
            <a:gdLst/>
            <a:ahLst/>
            <a:cxnLst/>
            <a:rect l="l" t="t" r="r" b="b"/>
            <a:pathLst>
              <a:path w="2209800" h="1631314">
                <a:moveTo>
                  <a:pt x="0" y="0"/>
                </a:moveTo>
                <a:lnTo>
                  <a:pt x="2209800" y="0"/>
                </a:lnTo>
                <a:lnTo>
                  <a:pt x="2209800" y="1631216"/>
                </a:lnTo>
                <a:lnTo>
                  <a:pt x="0" y="163121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27960" y="852550"/>
            <a:ext cx="2209800" cy="163131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 marR="191135">
              <a:lnSpc>
                <a:spcPct val="100000"/>
              </a:lnSpc>
              <a:spcBef>
                <a:spcPts val="165"/>
              </a:spcBef>
            </a:pPr>
            <a:r>
              <a:rPr sz="2000">
                <a:latin typeface="Arial"/>
                <a:cs typeface="Arial"/>
              </a:rPr>
              <a:t>Initialize a </a:t>
            </a:r>
            <a:r>
              <a:rPr sz="2000" spc="-5">
                <a:latin typeface="Arial"/>
                <a:cs typeface="Arial"/>
              </a:rPr>
              <a:t>raw  socket, </a:t>
            </a:r>
            <a:r>
              <a:rPr sz="2000">
                <a:latin typeface="Arial"/>
                <a:cs typeface="Arial"/>
              </a:rPr>
              <a:t>set </a:t>
            </a:r>
            <a:r>
              <a:rPr sz="2000" spc="-5">
                <a:latin typeface="Arial"/>
                <a:cs typeface="Arial"/>
              </a:rPr>
              <a:t>the  network </a:t>
            </a:r>
            <a:r>
              <a:rPr sz="2000">
                <a:latin typeface="Arial"/>
                <a:cs typeface="Arial"/>
              </a:rPr>
              <a:t>device  </a:t>
            </a:r>
            <a:r>
              <a:rPr sz="2000" spc="-5">
                <a:latin typeface="Arial"/>
                <a:cs typeface="Arial"/>
              </a:rPr>
              <a:t>into</a:t>
            </a:r>
            <a:r>
              <a:rPr sz="2000" spc="-45">
                <a:latin typeface="Arial"/>
                <a:cs typeface="Arial"/>
              </a:rPr>
              <a:t> </a:t>
            </a:r>
            <a:r>
              <a:rPr sz="20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promiscuous </a:t>
            </a:r>
            <a:r>
              <a:rPr sz="2000" spc="-5">
                <a:latin typeface="Arial"/>
                <a:cs typeface="Arial"/>
              </a:rPr>
              <a:t> mode.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5760" y="1668159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2362200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7661" y="1668159"/>
            <a:ext cx="76200" cy="575310"/>
          </a:xfrm>
          <a:custGeom>
            <a:avLst/>
            <a:gdLst/>
            <a:ahLst/>
            <a:cxnLst/>
            <a:rect l="l" t="t" r="r" b="b"/>
            <a:pathLst>
              <a:path w="76200" h="575310">
                <a:moveTo>
                  <a:pt x="28574" y="447737"/>
                </a:moveTo>
                <a:lnTo>
                  <a:pt x="0" y="447737"/>
                </a:lnTo>
                <a:lnTo>
                  <a:pt x="38100" y="574737"/>
                </a:lnTo>
                <a:lnTo>
                  <a:pt x="72390" y="460437"/>
                </a:lnTo>
                <a:lnTo>
                  <a:pt x="28575" y="460437"/>
                </a:lnTo>
                <a:lnTo>
                  <a:pt x="28574" y="447737"/>
                </a:lnTo>
                <a:close/>
              </a:path>
              <a:path w="76200" h="575310">
                <a:moveTo>
                  <a:pt x="47623" y="0"/>
                </a:moveTo>
                <a:lnTo>
                  <a:pt x="28573" y="0"/>
                </a:lnTo>
                <a:lnTo>
                  <a:pt x="28575" y="460437"/>
                </a:lnTo>
                <a:lnTo>
                  <a:pt x="47625" y="460437"/>
                </a:lnTo>
                <a:lnTo>
                  <a:pt x="47623" y="0"/>
                </a:lnTo>
                <a:close/>
              </a:path>
              <a:path w="76200" h="575310">
                <a:moveTo>
                  <a:pt x="76200" y="447737"/>
                </a:moveTo>
                <a:lnTo>
                  <a:pt x="47624" y="447737"/>
                </a:lnTo>
                <a:lnTo>
                  <a:pt x="47625" y="460437"/>
                </a:lnTo>
                <a:lnTo>
                  <a:pt x="72390" y="460437"/>
                </a:lnTo>
                <a:lnTo>
                  <a:pt x="76200" y="447737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7160" y="2760972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13360" y="2928593"/>
            <a:ext cx="3512185" cy="0"/>
          </a:xfrm>
          <a:custGeom>
            <a:avLst/>
            <a:gdLst/>
            <a:ahLst/>
            <a:cxnLst/>
            <a:rect l="l" t="t" r="r" b="b"/>
            <a:pathLst>
              <a:path w="3512184">
                <a:moveTo>
                  <a:pt x="0" y="0"/>
                </a:moveTo>
                <a:lnTo>
                  <a:pt x="3511634" y="1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3360" y="2760972"/>
            <a:ext cx="0" cy="16764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1" y="167620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86895" y="2151372"/>
            <a:ext cx="76200" cy="777240"/>
          </a:xfrm>
          <a:custGeom>
            <a:avLst/>
            <a:gdLst/>
            <a:ahLst/>
            <a:cxnLst/>
            <a:rect l="l" t="t" r="r" b="b"/>
            <a:pathLst>
              <a:path w="76200" h="777239">
                <a:moveTo>
                  <a:pt x="47625" y="63500"/>
                </a:moveTo>
                <a:lnTo>
                  <a:pt x="28575" y="63500"/>
                </a:lnTo>
                <a:lnTo>
                  <a:pt x="28573" y="777220"/>
                </a:lnTo>
                <a:lnTo>
                  <a:pt x="47623" y="777220"/>
                </a:lnTo>
                <a:lnTo>
                  <a:pt x="47625" y="63500"/>
                </a:lnTo>
                <a:close/>
              </a:path>
              <a:path w="76200" h="777239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77239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1389379"/>
            <a:ext cx="7426959" cy="3528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9400" marR="802005" indent="-266700">
              <a:lnSpc>
                <a:spcPct val="100800"/>
              </a:lnSpc>
              <a:spcBef>
                <a:spcPts val="7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  <a:tab pos="4598670" algn="l"/>
              </a:tabLst>
            </a:pP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NIC (Network</a:t>
            </a:r>
            <a:r>
              <a:rPr sz="2400" b="1" spc="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Interface</a:t>
            </a:r>
            <a:r>
              <a:rPr sz="2400" b="1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Card)	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is a physical</a:t>
            </a:r>
            <a:r>
              <a:rPr sz="2400" spc="-1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or  logical link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between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machine and a</a:t>
            </a:r>
            <a:r>
              <a:rPr sz="2400" spc="-5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Each 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has a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MAC</a:t>
            </a:r>
            <a:r>
              <a:rPr sz="2400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</a:t>
            </a:r>
            <a:endParaRPr sz="2400">
              <a:latin typeface="Arial"/>
              <a:cs typeface="Arial"/>
            </a:endParaRPr>
          </a:p>
          <a:p>
            <a:pPr marL="279400" marR="52705" indent="-266700">
              <a:lnSpc>
                <a:spcPts val="2810"/>
              </a:lnSpc>
              <a:spcBef>
                <a:spcPts val="1664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Every 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on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network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will hear all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 b="1">
                <a:solidFill>
                  <a:srgbClr val="12121E"/>
                </a:solidFill>
                <a:latin typeface="Arial"/>
                <a:cs typeface="Arial"/>
              </a:rPr>
              <a:t>frames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on 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4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wire</a:t>
            </a:r>
            <a:endParaRPr sz="2400">
              <a:latin typeface="Arial"/>
              <a:cs typeface="Arial"/>
            </a:endParaRPr>
          </a:p>
          <a:p>
            <a:pPr marL="279400" marR="5080" indent="-266700">
              <a:lnSpc>
                <a:spcPct val="100800"/>
              </a:lnSpc>
              <a:spcBef>
                <a:spcPts val="14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checks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destination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for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every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packet, 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if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matches 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cards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MAC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address, it is 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further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copied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into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400" b="1" u="sng" spc="-5">
                <a:solidFill>
                  <a:srgbClr val="12121E"/>
                </a:solidFill>
                <a:uFill>
                  <a:solidFill>
                    <a:srgbClr val="12121E"/>
                  </a:solidFill>
                </a:uFill>
                <a:latin typeface="Arial"/>
                <a:cs typeface="Arial"/>
              </a:rPr>
              <a:t>buffer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400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kernel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2733" y="860044"/>
            <a:ext cx="1286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45">
                <a:solidFill>
                  <a:srgbClr val="595959"/>
                </a:solidFill>
                <a:latin typeface="Century"/>
                <a:cs typeface="Century"/>
              </a:rPr>
              <a:t>O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v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e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r</a:t>
            </a:r>
            <a:r>
              <a:rPr sz="2200" spc="145">
                <a:solidFill>
                  <a:srgbClr val="595959"/>
                </a:solidFill>
                <a:latin typeface="Century"/>
                <a:cs typeface="Century"/>
              </a:rPr>
              <a:t>v</a:t>
            </a:r>
            <a:r>
              <a:rPr sz="2200" spc="-60">
                <a:solidFill>
                  <a:srgbClr val="595959"/>
                </a:solidFill>
                <a:latin typeface="Century"/>
                <a:cs typeface="Century"/>
              </a:rPr>
              <a:t>i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e</a:t>
            </a:r>
            <a:r>
              <a:rPr sz="2200" spc="200">
                <a:solidFill>
                  <a:srgbClr val="595959"/>
                </a:solidFill>
                <a:latin typeface="Century"/>
                <a:cs typeface="Century"/>
              </a:rPr>
              <a:t>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4566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/>
              <a:t>How</a:t>
            </a:r>
            <a:r>
              <a:rPr sz="3200" spc="-495"/>
              <a:t> </a:t>
            </a:r>
            <a:r>
              <a:rPr sz="3200" spc="-270"/>
              <a:t>Packets</a:t>
            </a:r>
            <a:r>
              <a:rPr sz="3200" spc="-484"/>
              <a:t> </a:t>
            </a:r>
            <a:r>
              <a:rPr sz="3200" spc="-210"/>
              <a:t>Are</a:t>
            </a:r>
            <a:r>
              <a:rPr sz="3200" spc="-495"/>
              <a:t> </a:t>
            </a:r>
            <a:r>
              <a:rPr sz="3200" spc="-290"/>
              <a:t>Received?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8800937" y="4564282"/>
            <a:ext cx="2308223" cy="797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44583" y="2109216"/>
            <a:ext cx="1950720" cy="251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4011" y="2192665"/>
            <a:ext cx="1837055" cy="2402205"/>
          </a:xfrm>
          <a:custGeom>
            <a:avLst/>
            <a:gdLst/>
            <a:ahLst/>
            <a:cxnLst/>
            <a:rect l="l" t="t" r="r" b="b"/>
            <a:pathLst>
              <a:path w="1837054" h="2402204">
                <a:moveTo>
                  <a:pt x="0" y="0"/>
                </a:moveTo>
                <a:lnTo>
                  <a:pt x="1836737" y="0"/>
                </a:lnTo>
                <a:lnTo>
                  <a:pt x="1836737" y="2401887"/>
                </a:lnTo>
                <a:lnTo>
                  <a:pt x="0" y="2401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23273" y="4131002"/>
            <a:ext cx="666750" cy="282575"/>
          </a:xfrm>
          <a:custGeom>
            <a:avLst/>
            <a:gdLst/>
            <a:ahLst/>
            <a:cxnLst/>
            <a:rect l="l" t="t" r="r" b="b"/>
            <a:pathLst>
              <a:path w="666750" h="282575">
                <a:moveTo>
                  <a:pt x="0" y="0"/>
                </a:moveTo>
                <a:lnTo>
                  <a:pt x="666750" y="0"/>
                </a:lnTo>
                <a:lnTo>
                  <a:pt x="666750" y="282575"/>
                </a:lnTo>
                <a:lnTo>
                  <a:pt x="0" y="282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23273" y="3543626"/>
            <a:ext cx="657225" cy="519430"/>
          </a:xfrm>
          <a:custGeom>
            <a:avLst/>
            <a:gdLst/>
            <a:ahLst/>
            <a:cxnLst/>
            <a:rect l="l" t="t" r="r" b="b"/>
            <a:pathLst>
              <a:path w="657225" h="519429">
                <a:moveTo>
                  <a:pt x="0" y="0"/>
                </a:moveTo>
                <a:lnTo>
                  <a:pt x="657225" y="0"/>
                </a:lnTo>
                <a:lnTo>
                  <a:pt x="657225" y="519113"/>
                </a:lnTo>
                <a:lnTo>
                  <a:pt x="0" y="519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23273" y="3543626"/>
            <a:ext cx="641350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on</a:t>
            </a:r>
            <a:r>
              <a:rPr sz="1200">
                <a:latin typeface="Arial"/>
                <a:cs typeface="Arial"/>
              </a:rPr>
              <a:t>tr</a:t>
            </a:r>
            <a:r>
              <a:rPr sz="1200" spc="-5">
                <a:latin typeface="Arial"/>
                <a:cs typeface="Arial"/>
              </a:rPr>
              <a:t>olle</a:t>
            </a:r>
            <a:r>
              <a:rPr sz="1200">
                <a:latin typeface="Arial"/>
                <a:cs typeface="Arial"/>
              </a:rPr>
              <a:t>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61373" y="4172204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Arial"/>
                <a:cs typeface="Arial"/>
              </a:rPr>
              <a:t>ph</a:t>
            </a:r>
            <a:r>
              <a:rPr sz="1200">
                <a:latin typeface="Arial"/>
                <a:cs typeface="Arial"/>
              </a:rPr>
              <a:t>ys</a:t>
            </a:r>
            <a:r>
              <a:rPr sz="1200" spc="-5">
                <a:latin typeface="Arial"/>
                <a:cs typeface="Arial"/>
              </a:rPr>
              <a:t>i</a:t>
            </a: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a</a:t>
            </a:r>
            <a:r>
              <a:rPr sz="1200">
                <a:latin typeface="Arial"/>
                <a:cs typeface="Arial"/>
              </a:rPr>
              <a:t>l</a:t>
            </a:r>
          </a:p>
        </p:txBody>
      </p:sp>
      <p:sp>
        <p:nvSpPr>
          <p:cNvPr id="12" name="object 12"/>
          <p:cNvSpPr/>
          <p:nvPr/>
        </p:nvSpPr>
        <p:spPr>
          <a:xfrm>
            <a:off x="9718512" y="3062615"/>
            <a:ext cx="314325" cy="460375"/>
          </a:xfrm>
          <a:custGeom>
            <a:avLst/>
            <a:gdLst/>
            <a:ahLst/>
            <a:cxnLst/>
            <a:rect l="l" t="t" r="r" b="b"/>
            <a:pathLst>
              <a:path w="314325" h="460375">
                <a:moveTo>
                  <a:pt x="199447" y="345810"/>
                </a:moveTo>
                <a:lnTo>
                  <a:pt x="256066" y="460375"/>
                </a:lnTo>
                <a:lnTo>
                  <a:pt x="304199" y="365213"/>
                </a:lnTo>
                <a:lnTo>
                  <a:pt x="275558" y="365213"/>
                </a:lnTo>
                <a:lnTo>
                  <a:pt x="237458" y="365037"/>
                </a:lnTo>
                <a:lnTo>
                  <a:pt x="237546" y="345987"/>
                </a:lnTo>
                <a:lnTo>
                  <a:pt x="199447" y="345810"/>
                </a:lnTo>
                <a:close/>
              </a:path>
              <a:path w="314325" h="460375">
                <a:moveTo>
                  <a:pt x="237546" y="345987"/>
                </a:moveTo>
                <a:lnTo>
                  <a:pt x="237458" y="365037"/>
                </a:lnTo>
                <a:lnTo>
                  <a:pt x="275558" y="365213"/>
                </a:lnTo>
                <a:lnTo>
                  <a:pt x="275646" y="346163"/>
                </a:lnTo>
                <a:lnTo>
                  <a:pt x="237546" y="345987"/>
                </a:lnTo>
                <a:close/>
              </a:path>
              <a:path w="314325" h="460375">
                <a:moveTo>
                  <a:pt x="275646" y="346163"/>
                </a:moveTo>
                <a:lnTo>
                  <a:pt x="275558" y="365213"/>
                </a:lnTo>
                <a:lnTo>
                  <a:pt x="304199" y="365213"/>
                </a:lnTo>
                <a:lnTo>
                  <a:pt x="313745" y="346340"/>
                </a:lnTo>
                <a:lnTo>
                  <a:pt x="275646" y="346163"/>
                </a:lnTo>
                <a:close/>
              </a:path>
              <a:path w="314325" h="460375">
                <a:moveTo>
                  <a:pt x="238125" y="221430"/>
                </a:moveTo>
                <a:lnTo>
                  <a:pt x="237546" y="345987"/>
                </a:lnTo>
                <a:lnTo>
                  <a:pt x="275646" y="346163"/>
                </a:lnTo>
                <a:lnTo>
                  <a:pt x="276136" y="240568"/>
                </a:lnTo>
                <a:lnTo>
                  <a:pt x="257175" y="240568"/>
                </a:lnTo>
                <a:lnTo>
                  <a:pt x="238125" y="221430"/>
                </a:lnTo>
                <a:close/>
              </a:path>
              <a:path w="314325" h="460375">
                <a:moveTo>
                  <a:pt x="76200" y="95250"/>
                </a:moveTo>
                <a:lnTo>
                  <a:pt x="38100" y="95250"/>
                </a:lnTo>
                <a:lnTo>
                  <a:pt x="38100" y="221518"/>
                </a:lnTo>
                <a:lnTo>
                  <a:pt x="39596" y="228933"/>
                </a:lnTo>
                <a:lnTo>
                  <a:pt x="43679" y="234989"/>
                </a:lnTo>
                <a:lnTo>
                  <a:pt x="49734" y="239071"/>
                </a:lnTo>
                <a:lnTo>
                  <a:pt x="57150" y="240568"/>
                </a:lnTo>
                <a:lnTo>
                  <a:pt x="238036" y="240568"/>
                </a:lnTo>
                <a:lnTo>
                  <a:pt x="238124" y="221518"/>
                </a:lnTo>
                <a:lnTo>
                  <a:pt x="76200" y="221518"/>
                </a:lnTo>
                <a:lnTo>
                  <a:pt x="57150" y="202468"/>
                </a:lnTo>
                <a:lnTo>
                  <a:pt x="76200" y="202468"/>
                </a:lnTo>
                <a:lnTo>
                  <a:pt x="76200" y="95250"/>
                </a:lnTo>
                <a:close/>
              </a:path>
              <a:path w="314325" h="460375">
                <a:moveTo>
                  <a:pt x="276225" y="221430"/>
                </a:moveTo>
                <a:lnTo>
                  <a:pt x="238125" y="221430"/>
                </a:lnTo>
                <a:lnTo>
                  <a:pt x="257175" y="240568"/>
                </a:lnTo>
                <a:lnTo>
                  <a:pt x="276136" y="240568"/>
                </a:lnTo>
                <a:lnTo>
                  <a:pt x="276225" y="221430"/>
                </a:lnTo>
                <a:close/>
              </a:path>
              <a:path w="314325" h="460375">
                <a:moveTo>
                  <a:pt x="76200" y="202468"/>
                </a:moveTo>
                <a:lnTo>
                  <a:pt x="57150" y="202468"/>
                </a:lnTo>
                <a:lnTo>
                  <a:pt x="76200" y="221518"/>
                </a:lnTo>
                <a:lnTo>
                  <a:pt x="76200" y="202468"/>
                </a:lnTo>
                <a:close/>
              </a:path>
              <a:path w="314325" h="460375">
                <a:moveTo>
                  <a:pt x="262242" y="202468"/>
                </a:moveTo>
                <a:lnTo>
                  <a:pt x="76200" y="202468"/>
                </a:lnTo>
                <a:lnTo>
                  <a:pt x="76200" y="221518"/>
                </a:lnTo>
                <a:lnTo>
                  <a:pt x="238124" y="221518"/>
                </a:lnTo>
                <a:lnTo>
                  <a:pt x="276225" y="221430"/>
                </a:lnTo>
                <a:lnTo>
                  <a:pt x="276247" y="216540"/>
                </a:lnTo>
                <a:lnTo>
                  <a:pt x="274251" y="211672"/>
                </a:lnTo>
                <a:lnTo>
                  <a:pt x="267101" y="204487"/>
                </a:lnTo>
                <a:lnTo>
                  <a:pt x="262242" y="202468"/>
                </a:lnTo>
                <a:close/>
              </a:path>
              <a:path w="314325" h="46037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314325" h="46037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40723" y="3235652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36011" y="3243589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300037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12930" y="2545883"/>
            <a:ext cx="674370" cy="519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cpu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64623" y="2545883"/>
            <a:ext cx="641350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32811" y="3065790"/>
            <a:ext cx="1905" cy="170180"/>
          </a:xfrm>
          <a:custGeom>
            <a:avLst/>
            <a:gdLst/>
            <a:ahLst/>
            <a:cxnLst/>
            <a:rect l="l" t="t" r="r" b="b"/>
            <a:pathLst>
              <a:path w="1904" h="170180">
                <a:moveTo>
                  <a:pt x="1587" y="16986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5936" y="3067376"/>
            <a:ext cx="1905" cy="171450"/>
          </a:xfrm>
          <a:custGeom>
            <a:avLst/>
            <a:gdLst/>
            <a:ahLst/>
            <a:cxnLst/>
            <a:rect l="l" t="t" r="r" b="b"/>
            <a:pathLst>
              <a:path w="1904" h="171450">
                <a:moveTo>
                  <a:pt x="1587" y="171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32350" y="3398011"/>
            <a:ext cx="72072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i="1" spc="-5">
                <a:latin typeface="Arial"/>
                <a:cs typeface="Arial"/>
              </a:rPr>
              <a:t>host bus  (e.g.,</a:t>
            </a:r>
            <a:r>
              <a:rPr sz="1200" i="1" spc="-60">
                <a:latin typeface="Arial"/>
                <a:cs typeface="Arial"/>
              </a:rPr>
              <a:t> </a:t>
            </a:r>
            <a:r>
              <a:rPr sz="1200" i="1" spc="-5">
                <a:latin typeface="Arial"/>
                <a:cs typeface="Arial"/>
              </a:rPr>
              <a:t>PCI)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83171" y="3851601"/>
            <a:ext cx="118745" cy="339725"/>
          </a:xfrm>
          <a:custGeom>
            <a:avLst/>
            <a:gdLst/>
            <a:ahLst/>
            <a:cxnLst/>
            <a:rect l="l" t="t" r="r" b="b"/>
            <a:pathLst>
              <a:path w="118745" h="339725">
                <a:moveTo>
                  <a:pt x="0" y="223370"/>
                </a:moveTo>
                <a:lnTo>
                  <a:pt x="52840" y="339724"/>
                </a:lnTo>
                <a:lnTo>
                  <a:pt x="104574" y="245253"/>
                </a:lnTo>
                <a:lnTo>
                  <a:pt x="75435" y="245253"/>
                </a:lnTo>
                <a:lnTo>
                  <a:pt x="37362" y="243829"/>
                </a:lnTo>
                <a:lnTo>
                  <a:pt x="38073" y="224793"/>
                </a:lnTo>
                <a:lnTo>
                  <a:pt x="0" y="223370"/>
                </a:lnTo>
                <a:close/>
              </a:path>
              <a:path w="118745" h="339725">
                <a:moveTo>
                  <a:pt x="38073" y="224793"/>
                </a:moveTo>
                <a:lnTo>
                  <a:pt x="37362" y="243829"/>
                </a:lnTo>
                <a:lnTo>
                  <a:pt x="75435" y="245253"/>
                </a:lnTo>
                <a:lnTo>
                  <a:pt x="76147" y="226216"/>
                </a:lnTo>
                <a:lnTo>
                  <a:pt x="38073" y="224793"/>
                </a:lnTo>
                <a:close/>
              </a:path>
              <a:path w="118745" h="339725">
                <a:moveTo>
                  <a:pt x="76147" y="226216"/>
                </a:moveTo>
                <a:lnTo>
                  <a:pt x="75435" y="245253"/>
                </a:lnTo>
                <a:lnTo>
                  <a:pt x="104574" y="245253"/>
                </a:lnTo>
                <a:lnTo>
                  <a:pt x="114219" y="227639"/>
                </a:lnTo>
                <a:lnTo>
                  <a:pt x="76147" y="226216"/>
                </a:lnTo>
                <a:close/>
              </a:path>
              <a:path w="118745" h="339725">
                <a:moveTo>
                  <a:pt x="42233" y="113508"/>
                </a:moveTo>
                <a:lnTo>
                  <a:pt x="38073" y="224793"/>
                </a:lnTo>
                <a:lnTo>
                  <a:pt x="76147" y="226216"/>
                </a:lnTo>
                <a:lnTo>
                  <a:pt x="80306" y="114932"/>
                </a:lnTo>
                <a:lnTo>
                  <a:pt x="42233" y="113508"/>
                </a:lnTo>
                <a:close/>
              </a:path>
              <a:path w="118745" h="339725">
                <a:moveTo>
                  <a:pt x="108442" y="94472"/>
                </a:moveTo>
                <a:lnTo>
                  <a:pt x="42945" y="94472"/>
                </a:lnTo>
                <a:lnTo>
                  <a:pt x="81018" y="95895"/>
                </a:lnTo>
                <a:lnTo>
                  <a:pt x="80306" y="114932"/>
                </a:lnTo>
                <a:lnTo>
                  <a:pt x="118380" y="116356"/>
                </a:lnTo>
                <a:lnTo>
                  <a:pt x="108442" y="94472"/>
                </a:lnTo>
                <a:close/>
              </a:path>
              <a:path w="118745" h="339725">
                <a:moveTo>
                  <a:pt x="42945" y="94472"/>
                </a:moveTo>
                <a:lnTo>
                  <a:pt x="42233" y="113508"/>
                </a:lnTo>
                <a:lnTo>
                  <a:pt x="80306" y="114932"/>
                </a:lnTo>
                <a:lnTo>
                  <a:pt x="81018" y="95895"/>
                </a:lnTo>
                <a:lnTo>
                  <a:pt x="42945" y="94472"/>
                </a:lnTo>
                <a:close/>
              </a:path>
              <a:path w="118745" h="339725">
                <a:moveTo>
                  <a:pt x="65540" y="0"/>
                </a:moveTo>
                <a:lnTo>
                  <a:pt x="4160" y="112085"/>
                </a:lnTo>
                <a:lnTo>
                  <a:pt x="42233" y="113508"/>
                </a:lnTo>
                <a:lnTo>
                  <a:pt x="42945" y="94472"/>
                </a:lnTo>
                <a:lnTo>
                  <a:pt x="108442" y="94472"/>
                </a:lnTo>
                <a:lnTo>
                  <a:pt x="65540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80659" y="4435801"/>
            <a:ext cx="114300" cy="367030"/>
          </a:xfrm>
          <a:custGeom>
            <a:avLst/>
            <a:gdLst/>
            <a:ahLst/>
            <a:cxnLst/>
            <a:rect l="l" t="t" r="r" b="b"/>
            <a:pathLst>
              <a:path w="114300" h="367029">
                <a:moveTo>
                  <a:pt x="38101" y="252412"/>
                </a:moveTo>
                <a:lnTo>
                  <a:pt x="0" y="252412"/>
                </a:lnTo>
                <a:lnTo>
                  <a:pt x="57151" y="366712"/>
                </a:lnTo>
                <a:lnTo>
                  <a:pt x="104775" y="271462"/>
                </a:lnTo>
                <a:lnTo>
                  <a:pt x="38101" y="271462"/>
                </a:lnTo>
                <a:lnTo>
                  <a:pt x="38101" y="252412"/>
                </a:lnTo>
                <a:close/>
              </a:path>
              <a:path w="114300" h="367029">
                <a:moveTo>
                  <a:pt x="76200" y="95249"/>
                </a:moveTo>
                <a:lnTo>
                  <a:pt x="38100" y="95249"/>
                </a:lnTo>
                <a:lnTo>
                  <a:pt x="38101" y="271462"/>
                </a:lnTo>
                <a:lnTo>
                  <a:pt x="76201" y="271462"/>
                </a:lnTo>
                <a:lnTo>
                  <a:pt x="76200" y="95249"/>
                </a:lnTo>
                <a:close/>
              </a:path>
              <a:path w="114300" h="367029">
                <a:moveTo>
                  <a:pt x="114300" y="252412"/>
                </a:moveTo>
                <a:lnTo>
                  <a:pt x="76201" y="252412"/>
                </a:lnTo>
                <a:lnTo>
                  <a:pt x="76201" y="271462"/>
                </a:lnTo>
                <a:lnTo>
                  <a:pt x="104775" y="271462"/>
                </a:lnTo>
                <a:lnTo>
                  <a:pt x="114300" y="252412"/>
                </a:lnTo>
                <a:close/>
              </a:path>
              <a:path w="114300" h="36702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6702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31349" y="3240414"/>
            <a:ext cx="382905" cy="268605"/>
          </a:xfrm>
          <a:custGeom>
            <a:avLst/>
            <a:gdLst/>
            <a:ahLst/>
            <a:cxnLst/>
            <a:rect l="l" t="t" r="r" b="b"/>
            <a:pathLst>
              <a:path w="382904" h="268604">
                <a:moveTo>
                  <a:pt x="382588" y="268287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519563" y="4967732"/>
            <a:ext cx="1183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>
                <a:latin typeface="Arial"/>
                <a:cs typeface="Arial"/>
              </a:rPr>
              <a:t>network</a:t>
            </a:r>
            <a:r>
              <a:rPr sz="1200" i="1" spc="-45">
                <a:latin typeface="Arial"/>
                <a:cs typeface="Arial"/>
              </a:rPr>
              <a:t> </a:t>
            </a:r>
            <a:r>
              <a:rPr sz="1200" i="1" spc="-5">
                <a:latin typeface="Arial"/>
                <a:cs typeface="Arial"/>
              </a:rPr>
              <a:t>interface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48786" y="4258002"/>
            <a:ext cx="271780" cy="751205"/>
          </a:xfrm>
          <a:custGeom>
            <a:avLst/>
            <a:gdLst/>
            <a:ahLst/>
            <a:cxnLst/>
            <a:rect l="l" t="t" r="r" b="b"/>
            <a:pathLst>
              <a:path w="271779" h="751204">
                <a:moveTo>
                  <a:pt x="271462" y="75088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96262" y="3432501"/>
            <a:ext cx="1122680" cy="1082675"/>
          </a:xfrm>
          <a:custGeom>
            <a:avLst/>
            <a:gdLst/>
            <a:ahLst/>
            <a:cxnLst/>
            <a:rect l="l" t="t" r="r" b="b"/>
            <a:pathLst>
              <a:path w="1122679" h="1082675">
                <a:moveTo>
                  <a:pt x="0" y="0"/>
                </a:moveTo>
                <a:lnTo>
                  <a:pt x="1122362" y="0"/>
                </a:lnTo>
                <a:lnTo>
                  <a:pt x="1122362" y="1082675"/>
                </a:lnTo>
                <a:lnTo>
                  <a:pt x="0" y="10826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1451" y="3569026"/>
            <a:ext cx="623836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26552" y="3840479"/>
            <a:ext cx="893063" cy="53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11988" y="3870651"/>
            <a:ext cx="776605" cy="415925"/>
          </a:xfrm>
          <a:custGeom>
            <a:avLst/>
            <a:gdLst/>
            <a:ahLst/>
            <a:cxnLst/>
            <a:rect l="l" t="t" r="r" b="b"/>
            <a:pathLst>
              <a:path w="776604" h="415925">
                <a:moveTo>
                  <a:pt x="0" y="0"/>
                </a:moveTo>
                <a:lnTo>
                  <a:pt x="776288" y="0"/>
                </a:lnTo>
                <a:lnTo>
                  <a:pt x="776288" y="415925"/>
                </a:lnTo>
                <a:lnTo>
                  <a:pt x="0" y="415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81926" y="2424439"/>
            <a:ext cx="436563" cy="703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75319" y="2334767"/>
            <a:ext cx="896112" cy="850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45313" y="3130876"/>
            <a:ext cx="876300" cy="182880"/>
          </a:xfrm>
          <a:custGeom>
            <a:avLst/>
            <a:gdLst/>
            <a:ahLst/>
            <a:cxnLst/>
            <a:rect l="l" t="t" r="r" b="b"/>
            <a:pathLst>
              <a:path w="876300" h="182879">
                <a:moveTo>
                  <a:pt x="0" y="0"/>
                </a:moveTo>
                <a:lnTo>
                  <a:pt x="876301" y="0"/>
                </a:lnTo>
                <a:lnTo>
                  <a:pt x="876301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00877" y="2413326"/>
          <a:ext cx="777875" cy="833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application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2">
                <a:tc>
                  <a:txBody>
                    <a:bodyPr/>
                    <a:lstStyle/>
                    <a:p>
                      <a:pPr marL="1270" algn="ctr">
                        <a:lnSpc>
                          <a:spcPts val="1190"/>
                        </a:lnSpc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transport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marL="1905" algn="ctr">
                        <a:lnSpc>
                          <a:spcPts val="1245"/>
                        </a:lnSpc>
                        <a:spcBef>
                          <a:spcPts val="15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network</a:t>
                      </a:r>
                    </a:p>
                  </a:txBody>
                  <a:tcPr marL="0" marR="0" marT="190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16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link</a:t>
                      </a:r>
                    </a:p>
                  </a:txBody>
                  <a:tcPr marL="0" marR="0" marT="889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8311988" y="3870651"/>
            <a:ext cx="776605" cy="198755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50"/>
              </a:spcBef>
            </a:pPr>
            <a:r>
              <a:rPr sz="1200">
                <a:latin typeface="Tahoma"/>
                <a:cs typeface="Tahoma"/>
              </a:rPr>
              <a:t>link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311988" y="4069089"/>
            <a:ext cx="776605" cy="217804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320"/>
              </a:lnSpc>
            </a:pPr>
            <a:r>
              <a:rPr sz="1200" spc="-5">
                <a:latin typeface="Tahoma"/>
                <a:cs typeface="Tahoma"/>
              </a:rPr>
              <a:t>physical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11988" y="3769051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0"/>
                </a:moveTo>
                <a:lnTo>
                  <a:pt x="1" y="103188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88277" y="3769051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1" y="101600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28577" y="1119114"/>
            <a:ext cx="1180673" cy="726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59673" y="971876"/>
            <a:ext cx="1143000" cy="1066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07212" y="4829502"/>
            <a:ext cx="1109661" cy="820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80035" y="4908205"/>
            <a:ext cx="539559" cy="375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63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433" y="1171444"/>
            <a:ext cx="4634690" cy="5193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61403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/>
              <a:t>Packet</a:t>
            </a:r>
            <a:r>
              <a:rPr sz="3200" spc="-484"/>
              <a:t> </a:t>
            </a:r>
            <a:r>
              <a:rPr sz="3200" spc="-240"/>
              <a:t>Sniffing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80"/>
              <a:t> </a:t>
            </a:r>
            <a:r>
              <a:rPr sz="3200" spc="-155"/>
              <a:t>the</a:t>
            </a:r>
            <a:r>
              <a:rPr sz="3200" spc="-484"/>
              <a:t> PCAP</a:t>
            </a:r>
            <a:r>
              <a:rPr sz="3200" spc="-475"/>
              <a:t> </a:t>
            </a:r>
            <a:r>
              <a:rPr sz="3200" spc="-320"/>
              <a:t>API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demonstration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1400" y="3631593"/>
            <a:ext cx="6038595" cy="24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1400" y="1347428"/>
            <a:ext cx="4825238" cy="2239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1432" y="2145792"/>
            <a:ext cx="640079" cy="783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0123" y="2185416"/>
            <a:ext cx="521276" cy="667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454977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5"/>
              <a:t>Processing </a:t>
            </a:r>
            <a:r>
              <a:rPr sz="3200" spc="-285"/>
              <a:t>Captured</a:t>
            </a:r>
            <a:r>
              <a:rPr sz="3200" spc="-650"/>
              <a:t> </a:t>
            </a:r>
            <a:r>
              <a:rPr sz="3200" spc="-235"/>
              <a:t>Packet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Ethernet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Header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998" y="1763002"/>
            <a:ext cx="7406745" cy="3037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2000" y="2344996"/>
            <a:ext cx="3200400" cy="193928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 marR="226695">
              <a:lnSpc>
                <a:spcPct val="100000"/>
              </a:lnSpc>
              <a:spcBef>
                <a:spcPts val="150"/>
              </a:spcBef>
            </a:pPr>
            <a:r>
              <a:rPr sz="2000">
                <a:latin typeface="Arial"/>
                <a:cs typeface="Arial"/>
              </a:rPr>
              <a:t>The </a:t>
            </a:r>
            <a:r>
              <a:rPr sz="2000" b="1">
                <a:solidFill>
                  <a:srgbClr val="00B050"/>
                </a:solidFill>
                <a:latin typeface="Arial"/>
                <a:cs typeface="Arial"/>
              </a:rPr>
              <a:t>packet </a:t>
            </a:r>
            <a:r>
              <a:rPr sz="2000" spc="-5">
                <a:latin typeface="Arial"/>
                <a:cs typeface="Arial"/>
              </a:rPr>
              <a:t>argument  contains </a:t>
            </a:r>
            <a:r>
              <a:rPr sz="2000">
                <a:latin typeface="Arial"/>
                <a:cs typeface="Arial"/>
              </a:rPr>
              <a:t>a copy of </a:t>
            </a:r>
            <a:r>
              <a:rPr sz="2000" spc="-5">
                <a:latin typeface="Arial"/>
                <a:cs typeface="Arial"/>
              </a:rPr>
              <a:t>the  packet, </a:t>
            </a:r>
            <a:r>
              <a:rPr sz="2000">
                <a:latin typeface="Arial"/>
                <a:cs typeface="Arial"/>
              </a:rPr>
              <a:t>including </a:t>
            </a:r>
            <a:r>
              <a:rPr sz="2000" spc="-5">
                <a:latin typeface="Arial"/>
                <a:cs typeface="Arial"/>
              </a:rPr>
              <a:t>the  Ethernet </a:t>
            </a:r>
            <a:r>
              <a:rPr sz="2000" spc="-20">
                <a:latin typeface="Arial"/>
                <a:cs typeface="Arial"/>
              </a:rPr>
              <a:t>header. We  </a:t>
            </a:r>
            <a:r>
              <a:rPr sz="2000" spc="-5">
                <a:latin typeface="Arial"/>
                <a:cs typeface="Arial"/>
              </a:rPr>
              <a:t>typecast </a:t>
            </a:r>
            <a:r>
              <a:rPr sz="2000">
                <a:latin typeface="Arial"/>
                <a:cs typeface="Arial"/>
              </a:rPr>
              <a:t>it </a:t>
            </a:r>
            <a:r>
              <a:rPr sz="2000" spc="-5">
                <a:latin typeface="Arial"/>
                <a:cs typeface="Arial"/>
              </a:rPr>
              <a:t>to the</a:t>
            </a:r>
            <a:r>
              <a:rPr sz="2000" spc="-7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Ethernet  </a:t>
            </a:r>
            <a:r>
              <a:rPr sz="2000">
                <a:latin typeface="Arial"/>
                <a:cs typeface="Arial"/>
              </a:rPr>
              <a:t>header</a:t>
            </a:r>
            <a:r>
              <a:rPr sz="2000" spc="-2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structure.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9275" y="3651280"/>
            <a:ext cx="3083560" cy="333375"/>
          </a:xfrm>
          <a:custGeom>
            <a:avLst/>
            <a:gdLst/>
            <a:ahLst/>
            <a:cxnLst/>
            <a:rect l="l" t="t" r="r" b="b"/>
            <a:pathLst>
              <a:path w="3083559" h="333375">
                <a:moveTo>
                  <a:pt x="122692" y="257302"/>
                </a:moveTo>
                <a:lnTo>
                  <a:pt x="0" y="307573"/>
                </a:lnTo>
                <a:lnTo>
                  <a:pt x="130103" y="333141"/>
                </a:lnTo>
                <a:lnTo>
                  <a:pt x="127136" y="302776"/>
                </a:lnTo>
                <a:lnTo>
                  <a:pt x="114372" y="302776"/>
                </a:lnTo>
                <a:lnTo>
                  <a:pt x="113137" y="290136"/>
                </a:lnTo>
                <a:lnTo>
                  <a:pt x="125780" y="288901"/>
                </a:lnTo>
                <a:lnTo>
                  <a:pt x="122692" y="257302"/>
                </a:lnTo>
                <a:close/>
              </a:path>
              <a:path w="3083559" h="333375">
                <a:moveTo>
                  <a:pt x="125780" y="288901"/>
                </a:moveTo>
                <a:lnTo>
                  <a:pt x="113137" y="290136"/>
                </a:lnTo>
                <a:lnTo>
                  <a:pt x="114372" y="302776"/>
                </a:lnTo>
                <a:lnTo>
                  <a:pt x="127015" y="301541"/>
                </a:lnTo>
                <a:lnTo>
                  <a:pt x="125780" y="288901"/>
                </a:lnTo>
                <a:close/>
              </a:path>
              <a:path w="3083559" h="333375">
                <a:moveTo>
                  <a:pt x="127015" y="301541"/>
                </a:moveTo>
                <a:lnTo>
                  <a:pt x="114372" y="302776"/>
                </a:lnTo>
                <a:lnTo>
                  <a:pt x="127136" y="302776"/>
                </a:lnTo>
                <a:lnTo>
                  <a:pt x="127015" y="301541"/>
                </a:lnTo>
                <a:close/>
              </a:path>
              <a:path w="3083559" h="333375">
                <a:moveTo>
                  <a:pt x="3082107" y="0"/>
                </a:moveTo>
                <a:lnTo>
                  <a:pt x="125780" y="288901"/>
                </a:lnTo>
                <a:lnTo>
                  <a:pt x="127015" y="301541"/>
                </a:lnTo>
                <a:lnTo>
                  <a:pt x="3083341" y="12639"/>
                </a:lnTo>
                <a:lnTo>
                  <a:pt x="3082107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0" y="5112841"/>
            <a:ext cx="2971800" cy="7080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 marR="205104">
              <a:lnSpc>
                <a:spcPct val="100000"/>
              </a:lnSpc>
              <a:spcBef>
                <a:spcPts val="150"/>
              </a:spcBef>
            </a:pPr>
            <a:r>
              <a:rPr sz="2000">
                <a:latin typeface="Arial"/>
                <a:cs typeface="Arial"/>
              </a:rPr>
              <a:t>Now we can access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field of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structure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1800" y="4555134"/>
            <a:ext cx="5411470" cy="918210"/>
          </a:xfrm>
          <a:custGeom>
            <a:avLst/>
            <a:gdLst/>
            <a:ahLst/>
            <a:cxnLst/>
            <a:rect l="l" t="t" r="r" b="b"/>
            <a:pathLst>
              <a:path w="5411470" h="918210">
                <a:moveTo>
                  <a:pt x="126334" y="31324"/>
                </a:moveTo>
                <a:lnTo>
                  <a:pt x="124262" y="43854"/>
                </a:lnTo>
                <a:lnTo>
                  <a:pt x="5409163" y="917914"/>
                </a:lnTo>
                <a:lnTo>
                  <a:pt x="5411236" y="905384"/>
                </a:lnTo>
                <a:lnTo>
                  <a:pt x="126334" y="31324"/>
                </a:lnTo>
                <a:close/>
              </a:path>
              <a:path w="5411470" h="918210">
                <a:moveTo>
                  <a:pt x="131514" y="0"/>
                </a:moveTo>
                <a:lnTo>
                  <a:pt x="0" y="16866"/>
                </a:lnTo>
                <a:lnTo>
                  <a:pt x="119081" y="75178"/>
                </a:lnTo>
                <a:lnTo>
                  <a:pt x="124262" y="43854"/>
                </a:lnTo>
                <a:lnTo>
                  <a:pt x="111747" y="41784"/>
                </a:lnTo>
                <a:lnTo>
                  <a:pt x="113818" y="29254"/>
                </a:lnTo>
                <a:lnTo>
                  <a:pt x="126676" y="29254"/>
                </a:lnTo>
                <a:lnTo>
                  <a:pt x="131514" y="0"/>
                </a:lnTo>
                <a:close/>
              </a:path>
              <a:path w="5411470" h="918210">
                <a:moveTo>
                  <a:pt x="113818" y="29254"/>
                </a:moveTo>
                <a:lnTo>
                  <a:pt x="111747" y="41784"/>
                </a:lnTo>
                <a:lnTo>
                  <a:pt x="124262" y="43854"/>
                </a:lnTo>
                <a:lnTo>
                  <a:pt x="126334" y="31324"/>
                </a:lnTo>
                <a:lnTo>
                  <a:pt x="113818" y="29254"/>
                </a:lnTo>
                <a:close/>
              </a:path>
              <a:path w="5411470" h="918210">
                <a:moveTo>
                  <a:pt x="126676" y="29254"/>
                </a:moveTo>
                <a:lnTo>
                  <a:pt x="113818" y="29254"/>
                </a:lnTo>
                <a:lnTo>
                  <a:pt x="126334" y="31324"/>
                </a:lnTo>
                <a:lnTo>
                  <a:pt x="126676" y="2925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4468655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1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2100" y="3733800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454977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5"/>
              <a:t>Processing </a:t>
            </a:r>
            <a:r>
              <a:rPr sz="3200" spc="-285"/>
              <a:t>Captured</a:t>
            </a:r>
            <a:r>
              <a:rPr sz="3200" spc="-650"/>
              <a:t> </a:t>
            </a:r>
            <a:r>
              <a:rPr sz="3200" spc="-235"/>
              <a:t>Packet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200">
                <a:solidFill>
                  <a:srgbClr val="595959"/>
                </a:solidFill>
                <a:latin typeface="Century"/>
                <a:cs typeface="Century"/>
              </a:rPr>
              <a:t>IP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Header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598" y="1600200"/>
            <a:ext cx="7467601" cy="4586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8018" y="1914315"/>
            <a:ext cx="3077210" cy="1016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 marR="131445">
              <a:lnSpc>
                <a:spcPct val="100000"/>
              </a:lnSpc>
              <a:spcBef>
                <a:spcPts val="155"/>
              </a:spcBef>
            </a:pPr>
            <a:r>
              <a:rPr sz="2000">
                <a:latin typeface="Arial"/>
                <a:cs typeface="Arial"/>
              </a:rPr>
              <a:t>Find where </a:t>
            </a:r>
            <a:r>
              <a:rPr sz="2000" spc="-5">
                <a:latin typeface="Arial"/>
                <a:cs typeface="Arial"/>
              </a:rPr>
              <a:t>the IP</a:t>
            </a:r>
            <a:r>
              <a:rPr sz="2000" spc="-15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header  </a:t>
            </a:r>
            <a:r>
              <a:rPr sz="2000" spc="-5">
                <a:latin typeface="Arial"/>
                <a:cs typeface="Arial"/>
              </a:rPr>
              <a:t>starts </a:t>
            </a:r>
            <a:r>
              <a:rPr sz="2000">
                <a:latin typeface="Arial"/>
                <a:cs typeface="Arial"/>
              </a:rPr>
              <a:t>and </a:t>
            </a:r>
            <a:r>
              <a:rPr sz="2000" spc="-5">
                <a:latin typeface="Arial"/>
                <a:cs typeface="Arial"/>
              </a:rPr>
              <a:t>typecast </a:t>
            </a:r>
            <a:r>
              <a:rPr sz="2000">
                <a:latin typeface="Arial"/>
                <a:cs typeface="Arial"/>
              </a:rPr>
              <a:t>it </a:t>
            </a:r>
            <a:r>
              <a:rPr sz="2000" spc="-5">
                <a:latin typeface="Arial"/>
                <a:cs typeface="Arial"/>
              </a:rPr>
              <a:t>to  the IP </a:t>
            </a:r>
            <a:r>
              <a:rPr sz="2000">
                <a:latin typeface="Arial"/>
                <a:cs typeface="Arial"/>
              </a:rPr>
              <a:t>Header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structure.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1001" y="2415387"/>
            <a:ext cx="713740" cy="709295"/>
          </a:xfrm>
          <a:custGeom>
            <a:avLst/>
            <a:gdLst/>
            <a:ahLst/>
            <a:cxnLst/>
            <a:rect l="l" t="t" r="r" b="b"/>
            <a:pathLst>
              <a:path w="713740" h="709294">
                <a:moveTo>
                  <a:pt x="63272" y="592291"/>
                </a:moveTo>
                <a:lnTo>
                  <a:pt x="0" y="708812"/>
                </a:lnTo>
                <a:lnTo>
                  <a:pt x="116964" y="646362"/>
                </a:lnTo>
                <a:lnTo>
                  <a:pt x="105715" y="635034"/>
                </a:lnTo>
                <a:lnTo>
                  <a:pt x="87817" y="635034"/>
                </a:lnTo>
                <a:lnTo>
                  <a:pt x="74395" y="621516"/>
                </a:lnTo>
                <a:lnTo>
                  <a:pt x="83407" y="612567"/>
                </a:lnTo>
                <a:lnTo>
                  <a:pt x="63272" y="592291"/>
                </a:lnTo>
                <a:close/>
              </a:path>
              <a:path w="713740" h="709294">
                <a:moveTo>
                  <a:pt x="83407" y="612567"/>
                </a:moveTo>
                <a:lnTo>
                  <a:pt x="74395" y="621516"/>
                </a:lnTo>
                <a:lnTo>
                  <a:pt x="87817" y="635034"/>
                </a:lnTo>
                <a:lnTo>
                  <a:pt x="96829" y="626085"/>
                </a:lnTo>
                <a:lnTo>
                  <a:pt x="83407" y="612567"/>
                </a:lnTo>
                <a:close/>
              </a:path>
              <a:path w="713740" h="709294">
                <a:moveTo>
                  <a:pt x="96829" y="626085"/>
                </a:moveTo>
                <a:lnTo>
                  <a:pt x="87817" y="635034"/>
                </a:lnTo>
                <a:lnTo>
                  <a:pt x="105715" y="635034"/>
                </a:lnTo>
                <a:lnTo>
                  <a:pt x="96829" y="626085"/>
                </a:lnTo>
                <a:close/>
              </a:path>
              <a:path w="713740" h="709294">
                <a:moveTo>
                  <a:pt x="700307" y="0"/>
                </a:moveTo>
                <a:lnTo>
                  <a:pt x="83407" y="612567"/>
                </a:lnTo>
                <a:lnTo>
                  <a:pt x="96829" y="626085"/>
                </a:lnTo>
                <a:lnTo>
                  <a:pt x="713729" y="13517"/>
                </a:lnTo>
                <a:lnTo>
                  <a:pt x="700307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53353" y="3659528"/>
            <a:ext cx="3077210" cy="1016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 marR="101600">
              <a:lnSpc>
                <a:spcPct val="100000"/>
              </a:lnSpc>
              <a:spcBef>
                <a:spcPts val="165"/>
              </a:spcBef>
            </a:pPr>
            <a:r>
              <a:rPr sz="2000">
                <a:latin typeface="Arial"/>
                <a:cs typeface="Arial"/>
              </a:rPr>
              <a:t>Now we can easily  access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fields in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13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IP  </a:t>
            </a:r>
            <a:r>
              <a:rPr sz="2000" spc="-20">
                <a:latin typeface="Arial"/>
                <a:cs typeface="Arial"/>
              </a:rPr>
              <a:t>header.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22533" y="3733800"/>
            <a:ext cx="259715" cy="990600"/>
          </a:xfrm>
          <a:custGeom>
            <a:avLst/>
            <a:gdLst/>
            <a:ahLst/>
            <a:cxnLst/>
            <a:rect l="l" t="t" r="r" b="b"/>
            <a:pathLst>
              <a:path w="259715" h="990600">
                <a:moveTo>
                  <a:pt x="0" y="0"/>
                </a:moveTo>
                <a:lnTo>
                  <a:pt x="50498" y="1699"/>
                </a:lnTo>
                <a:lnTo>
                  <a:pt x="91735" y="6332"/>
                </a:lnTo>
                <a:lnTo>
                  <a:pt x="119538" y="13205"/>
                </a:lnTo>
                <a:lnTo>
                  <a:pt x="129733" y="21621"/>
                </a:lnTo>
                <a:lnTo>
                  <a:pt x="129733" y="473678"/>
                </a:lnTo>
                <a:lnTo>
                  <a:pt x="139928" y="482094"/>
                </a:lnTo>
                <a:lnTo>
                  <a:pt x="167731" y="488967"/>
                </a:lnTo>
                <a:lnTo>
                  <a:pt x="208968" y="493600"/>
                </a:lnTo>
                <a:lnTo>
                  <a:pt x="259467" y="495300"/>
                </a:lnTo>
                <a:lnTo>
                  <a:pt x="208968" y="496999"/>
                </a:lnTo>
                <a:lnTo>
                  <a:pt x="167731" y="501632"/>
                </a:lnTo>
                <a:lnTo>
                  <a:pt x="139928" y="508505"/>
                </a:lnTo>
                <a:lnTo>
                  <a:pt x="129733" y="516921"/>
                </a:lnTo>
                <a:lnTo>
                  <a:pt x="129733" y="968978"/>
                </a:lnTo>
                <a:lnTo>
                  <a:pt x="119538" y="977394"/>
                </a:lnTo>
                <a:lnTo>
                  <a:pt x="91735" y="984267"/>
                </a:lnTo>
                <a:lnTo>
                  <a:pt x="50498" y="988900"/>
                </a:lnTo>
                <a:lnTo>
                  <a:pt x="0" y="99060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7333" y="4074502"/>
            <a:ext cx="281305" cy="233045"/>
          </a:xfrm>
          <a:custGeom>
            <a:avLst/>
            <a:gdLst/>
            <a:ahLst/>
            <a:cxnLst/>
            <a:rect l="l" t="t" r="r" b="b"/>
            <a:pathLst>
              <a:path w="281304" h="233045">
                <a:moveTo>
                  <a:pt x="164189" y="0"/>
                </a:moveTo>
                <a:lnTo>
                  <a:pt x="164189" y="58248"/>
                </a:lnTo>
                <a:lnTo>
                  <a:pt x="0" y="58248"/>
                </a:lnTo>
                <a:lnTo>
                  <a:pt x="0" y="174744"/>
                </a:lnTo>
                <a:lnTo>
                  <a:pt x="164189" y="174744"/>
                </a:lnTo>
                <a:lnTo>
                  <a:pt x="164189" y="232992"/>
                </a:lnTo>
                <a:lnTo>
                  <a:pt x="280685" y="116495"/>
                </a:lnTo>
                <a:lnTo>
                  <a:pt x="164189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7333" y="4074502"/>
            <a:ext cx="281305" cy="233045"/>
          </a:xfrm>
          <a:custGeom>
            <a:avLst/>
            <a:gdLst/>
            <a:ahLst/>
            <a:cxnLst/>
            <a:rect l="l" t="t" r="r" b="b"/>
            <a:pathLst>
              <a:path w="281304" h="233045">
                <a:moveTo>
                  <a:pt x="0" y="58248"/>
                </a:moveTo>
                <a:lnTo>
                  <a:pt x="164189" y="58248"/>
                </a:lnTo>
                <a:lnTo>
                  <a:pt x="164189" y="0"/>
                </a:lnTo>
                <a:lnTo>
                  <a:pt x="280686" y="116496"/>
                </a:lnTo>
                <a:lnTo>
                  <a:pt x="164189" y="232993"/>
                </a:lnTo>
                <a:lnTo>
                  <a:pt x="164189" y="174744"/>
                </a:lnTo>
                <a:lnTo>
                  <a:pt x="0" y="174744"/>
                </a:lnTo>
                <a:lnTo>
                  <a:pt x="0" y="58248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454977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5"/>
              <a:t>Processing </a:t>
            </a:r>
            <a:r>
              <a:rPr sz="3200" spc="-285"/>
              <a:t>Captured</a:t>
            </a:r>
            <a:r>
              <a:rPr sz="3200" spc="-650"/>
              <a:t> </a:t>
            </a:r>
            <a:r>
              <a:rPr sz="3200" spc="-235"/>
              <a:t>Packet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Improved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sniffer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12407" y="1386179"/>
            <a:ext cx="5522053" cy="2212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162" y="1262850"/>
            <a:ext cx="2641218" cy="4669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79923" y="3559555"/>
            <a:ext cx="5031740" cy="96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Host B:</a:t>
            </a:r>
            <a:r>
              <a:rPr sz="1800" b="1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172.17.0.2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120650">
              <a:lnSpc>
                <a:spcPct val="100000"/>
              </a:lnSpc>
            </a:pPr>
            <a:r>
              <a:rPr sz="1800" b="1" spc="-30">
                <a:latin typeface="Arial"/>
                <a:cs typeface="Arial"/>
              </a:rPr>
              <a:t>Task: </a:t>
            </a:r>
            <a:r>
              <a:rPr sz="1800" spc="-5">
                <a:latin typeface="Arial"/>
                <a:cs typeface="Arial"/>
              </a:rPr>
              <a:t>Re-implement these examples by</a:t>
            </a:r>
            <a:r>
              <a:rPr sz="1800" spc="2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yourself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173" y="5821171"/>
            <a:ext cx="1972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Host A:</a:t>
            </a:r>
            <a:r>
              <a:rPr sz="1800" b="1" spc="-12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172.17.0.3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82159"/>
            <a:ext cx="10836910" cy="35617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500"/>
              </a:spcBef>
            </a:pPr>
            <a:r>
              <a:rPr sz="2200" spc="-110">
                <a:solidFill>
                  <a:srgbClr val="595959"/>
                </a:solidFill>
                <a:latin typeface="Century"/>
                <a:cs typeface="Century"/>
              </a:rPr>
              <a:t>PCAP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00">
                <a:solidFill>
                  <a:srgbClr val="595959"/>
                </a:solidFill>
                <a:latin typeface="Century"/>
                <a:cs typeface="Century"/>
              </a:rPr>
              <a:t>API</a:t>
            </a:r>
            <a:endParaRPr sz="2200">
              <a:latin typeface="Century"/>
              <a:cs typeface="Century"/>
            </a:endParaRPr>
          </a:p>
          <a:p>
            <a:pPr marL="279400" marR="29209" indent="-266700">
              <a:lnSpc>
                <a:spcPct val="100800"/>
              </a:lnSpc>
              <a:spcBef>
                <a:spcPts val="15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If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we want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to further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process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packet,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such as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printing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out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header of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 </a:t>
            </a:r>
            <a:r>
              <a:rPr sz="2400" spc="-80">
                <a:solidFill>
                  <a:srgbClr val="12121E"/>
                </a:solidFill>
                <a:latin typeface="Arial"/>
                <a:cs typeface="Arial"/>
              </a:rPr>
              <a:t>TCP,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UDP and </a:t>
            </a:r>
            <a:r>
              <a:rPr sz="2400" spc="-65">
                <a:solidFill>
                  <a:srgbClr val="12121E"/>
                </a:solidFill>
                <a:latin typeface="Arial"/>
                <a:cs typeface="Arial"/>
              </a:rPr>
              <a:t>ICMP,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we can use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similar</a:t>
            </a:r>
            <a:r>
              <a:rPr sz="2400" spc="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technique.</a:t>
            </a:r>
            <a:endParaRPr sz="24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0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We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move the pointer to 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beginning 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next header and</a:t>
            </a:r>
            <a:r>
              <a:rPr sz="2000" spc="-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type-cast</a:t>
            </a:r>
            <a:endParaRPr sz="2000">
              <a:latin typeface="Arial"/>
              <a:cs typeface="Arial"/>
            </a:endParaRPr>
          </a:p>
          <a:p>
            <a:pPr marL="555625" marR="5080" lvl="1" indent="-276225">
              <a:lnSpc>
                <a:spcPct val="100000"/>
              </a:lnSpc>
              <a:spcBef>
                <a:spcPts val="100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We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need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header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length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field in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IP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header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calculate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actual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size 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000" spc="-1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IP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header</a:t>
            </a:r>
            <a:endParaRPr sz="2000">
              <a:latin typeface="Arial"/>
              <a:cs typeface="Arial"/>
            </a:endParaRPr>
          </a:p>
          <a:p>
            <a:pPr marL="279400" marR="471805" indent="-266700">
              <a:lnSpc>
                <a:spcPct val="100800"/>
              </a:lnSpc>
              <a:spcBef>
                <a:spcPts val="147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In the following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example, if we know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next header is </a:t>
            </a:r>
            <a:r>
              <a:rPr sz="2400" spc="-65">
                <a:solidFill>
                  <a:srgbClr val="12121E"/>
                </a:solidFill>
                <a:latin typeface="Arial"/>
                <a:cs typeface="Arial"/>
              </a:rPr>
              <a:t>ICMP,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we can get a 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pointer to the ICMP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part by doing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400" spc="-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5807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0"/>
              <a:t>Further</a:t>
            </a:r>
            <a:r>
              <a:rPr sz="3200" spc="-480"/>
              <a:t> </a:t>
            </a:r>
            <a:r>
              <a:rPr sz="3200" spc="-325"/>
              <a:t>Processing</a:t>
            </a:r>
            <a:r>
              <a:rPr sz="3200" spc="-480"/>
              <a:t> </a:t>
            </a:r>
            <a:r>
              <a:rPr sz="3200" spc="-285"/>
              <a:t>Captured</a:t>
            </a:r>
            <a:r>
              <a:rPr sz="3200" spc="-480"/>
              <a:t> </a:t>
            </a:r>
            <a:r>
              <a:rPr sz="3200" spc="-235"/>
              <a:t>Packet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490409" y="4424655"/>
            <a:ext cx="8080138" cy="704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3286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Sniffing </a:t>
            </a:r>
            <a:r>
              <a:rPr sz="3200" spc="-300"/>
              <a:t>using</a:t>
            </a:r>
            <a:r>
              <a:rPr sz="3200" spc="-760"/>
              <a:t> </a:t>
            </a:r>
            <a:r>
              <a:rPr sz="3200" spc="-335"/>
              <a:t>Scapy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599944" y="6023355"/>
            <a:ext cx="1024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Tahoma"/>
                <a:cs typeface="Tahoma"/>
              </a:rPr>
              <a:t>https://scapy.net/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5030" y="592061"/>
            <a:ext cx="2916453" cy="3191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040" y="860044"/>
            <a:ext cx="6258560" cy="475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>
                <a:solidFill>
                  <a:srgbClr val="595959"/>
                </a:solidFill>
                <a:latin typeface="Century"/>
                <a:cs typeface="Century"/>
              </a:rPr>
              <a:t>Python </a:t>
            </a:r>
            <a:r>
              <a:rPr sz="2200" spc="-160">
                <a:solidFill>
                  <a:srgbClr val="595959"/>
                </a:solidFill>
                <a:latin typeface="Century"/>
                <a:cs typeface="Century"/>
              </a:rPr>
              <a:t>+</a:t>
            </a:r>
            <a:r>
              <a:rPr sz="2200" spc="-28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60">
                <a:solidFill>
                  <a:srgbClr val="595959"/>
                </a:solidFill>
                <a:latin typeface="Century"/>
                <a:cs typeface="Century"/>
              </a:rPr>
              <a:t>Scapy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2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What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is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Scapy?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110"/>
              </a:spcBef>
              <a:buChar char="•"/>
              <a:tabLst>
                <a:tab pos="554990" algn="l"/>
                <a:tab pos="555625" algn="l"/>
              </a:tabLst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Powerful modules (or programs) for packet</a:t>
            </a:r>
            <a:r>
              <a:rPr sz="1800" spc="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manipulation</a:t>
            </a:r>
            <a:endParaRPr sz="1800">
              <a:latin typeface="Arial"/>
              <a:cs typeface="Arial"/>
            </a:endParaRPr>
          </a:p>
          <a:p>
            <a:pPr marL="822325" lvl="2" indent="-266700">
              <a:lnSpc>
                <a:spcPct val="100000"/>
              </a:lnSpc>
              <a:spcBef>
                <a:spcPts val="919"/>
              </a:spcBef>
              <a:buChar char="•"/>
              <a:tabLst>
                <a:tab pos="821690" algn="l"/>
                <a:tab pos="822325" algn="l"/>
              </a:tabLst>
            </a:pP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Packet</a:t>
            </a:r>
            <a:r>
              <a:rPr sz="16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parsing</a:t>
            </a:r>
            <a:endParaRPr sz="1600">
              <a:latin typeface="Arial"/>
              <a:cs typeface="Arial"/>
            </a:endParaRPr>
          </a:p>
          <a:p>
            <a:pPr marL="822325" lvl="2" indent="-266700">
              <a:lnSpc>
                <a:spcPct val="100000"/>
              </a:lnSpc>
              <a:spcBef>
                <a:spcPts val="1080"/>
              </a:spcBef>
              <a:buChar char="•"/>
              <a:tabLst>
                <a:tab pos="821690" algn="l"/>
                <a:tab pos="822325" algn="l"/>
              </a:tabLst>
            </a:pP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Packet sending and</a:t>
            </a:r>
            <a:r>
              <a:rPr sz="1600" spc="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receiving</a:t>
            </a:r>
            <a:endParaRPr sz="1600">
              <a:latin typeface="Arial"/>
              <a:cs typeface="Arial"/>
            </a:endParaRPr>
          </a:p>
          <a:p>
            <a:pPr marL="822325" lvl="2" indent="-266700">
              <a:lnSpc>
                <a:spcPct val="100000"/>
              </a:lnSpc>
              <a:spcBef>
                <a:spcPts val="985"/>
              </a:spcBef>
              <a:buChar char="•"/>
              <a:tabLst>
                <a:tab pos="821690" algn="l"/>
                <a:tab pos="822325" algn="l"/>
              </a:tabLst>
            </a:pP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Packet </a:t>
            </a:r>
            <a:r>
              <a:rPr sz="1600" spc="-10">
                <a:solidFill>
                  <a:srgbClr val="12121E"/>
                </a:solidFill>
                <a:latin typeface="Arial"/>
                <a:cs typeface="Arial"/>
              </a:rPr>
              <a:t>sniffing </a:t>
            </a: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and</a:t>
            </a:r>
            <a:r>
              <a:rPr sz="1600" spc="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spoofing</a:t>
            </a:r>
            <a:endParaRPr sz="1600">
              <a:latin typeface="Arial"/>
              <a:cs typeface="Arial"/>
            </a:endParaRPr>
          </a:p>
          <a:p>
            <a:pPr marL="822325" lvl="2" indent="-266700">
              <a:lnSpc>
                <a:spcPct val="100000"/>
              </a:lnSpc>
              <a:spcBef>
                <a:spcPts val="985"/>
              </a:spcBef>
              <a:buChar char="•"/>
              <a:tabLst>
                <a:tab pos="821690" algn="l"/>
                <a:tab pos="822325" algn="l"/>
              </a:tabLst>
            </a:pP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Adding new</a:t>
            </a:r>
            <a:r>
              <a:rPr sz="160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protocols</a:t>
            </a:r>
            <a:endParaRPr sz="1600">
              <a:latin typeface="Arial"/>
              <a:cs typeface="Arial"/>
            </a:endParaRPr>
          </a:p>
          <a:p>
            <a:pPr marL="822325" lvl="2" indent="-266700">
              <a:lnSpc>
                <a:spcPct val="100000"/>
              </a:lnSpc>
              <a:spcBef>
                <a:spcPts val="980"/>
              </a:spcBef>
              <a:buChar char="•"/>
              <a:tabLst>
                <a:tab pos="821690" algn="l"/>
                <a:tab pos="822325" algn="l"/>
              </a:tabLst>
            </a:pP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Many more</a:t>
            </a:r>
            <a:r>
              <a:rPr sz="16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12121E"/>
                </a:solidFill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7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Installation</a:t>
            </a:r>
            <a:endParaRPr sz="200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1095"/>
              </a:spcBef>
            </a:pPr>
            <a:r>
              <a:rPr sz="1600" b="1" spc="-5">
                <a:solidFill>
                  <a:srgbClr val="12121E"/>
                </a:solidFill>
                <a:latin typeface="Consolas"/>
                <a:cs typeface="Consolas"/>
              </a:rPr>
              <a:t>sudo pip3 install</a:t>
            </a:r>
            <a:r>
              <a:rPr sz="1600" b="1" spc="-35">
                <a:solidFill>
                  <a:srgbClr val="12121E"/>
                </a:solidFill>
                <a:latin typeface="Consolas"/>
                <a:cs typeface="Consolas"/>
              </a:rPr>
              <a:t> </a:t>
            </a:r>
            <a:r>
              <a:rPr sz="1600" b="1" spc="-5">
                <a:solidFill>
                  <a:srgbClr val="12121E"/>
                </a:solidFill>
                <a:latin typeface="Consolas"/>
                <a:cs typeface="Consolas"/>
              </a:rPr>
              <a:t>scapy</a:t>
            </a:r>
            <a:endParaRPr sz="1600">
              <a:latin typeface="Consolas"/>
              <a:cs typeface="Consolas"/>
            </a:endParaRPr>
          </a:p>
          <a:p>
            <a:pPr marL="279400">
              <a:lnSpc>
                <a:spcPct val="100000"/>
              </a:lnSpc>
              <a:spcBef>
                <a:spcPts val="880"/>
              </a:spcBef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Import Scapy module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Python</a:t>
            </a:r>
            <a:r>
              <a:rPr sz="1800" b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program</a:t>
            </a:r>
            <a:endParaRPr sz="180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1040"/>
              </a:spcBef>
            </a:pPr>
            <a:r>
              <a:rPr sz="1600" b="1" spc="-5">
                <a:solidFill>
                  <a:srgbClr val="12121E"/>
                </a:solidFill>
                <a:latin typeface="Consolas"/>
                <a:cs typeface="Consolas"/>
              </a:rPr>
              <a:t>from scapy.all import</a:t>
            </a:r>
            <a:r>
              <a:rPr sz="1600" b="1" spc="-30">
                <a:solidFill>
                  <a:srgbClr val="12121E"/>
                </a:solidFill>
                <a:latin typeface="Consolas"/>
                <a:cs typeface="Consolas"/>
              </a:rPr>
              <a:t> </a:t>
            </a:r>
            <a:r>
              <a:rPr sz="1600" b="1">
                <a:solidFill>
                  <a:srgbClr val="12121E"/>
                </a:solidFill>
                <a:latin typeface="Consolas"/>
                <a:cs typeface="Consolas"/>
              </a:rPr>
              <a:t>*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121" y="4120579"/>
            <a:ext cx="3481836" cy="1584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78612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/>
              <a:t>Packing</a:t>
            </a:r>
            <a:r>
              <a:rPr sz="3200" spc="-480"/>
              <a:t> </a:t>
            </a:r>
            <a:r>
              <a:rPr sz="3200" spc="-240"/>
              <a:t>Sniffing</a:t>
            </a:r>
            <a:r>
              <a:rPr sz="3200" spc="-475"/>
              <a:t> </a:t>
            </a:r>
            <a:r>
              <a:rPr sz="3200" spc="-330"/>
              <a:t>Using</a:t>
            </a:r>
            <a:r>
              <a:rPr sz="3200" spc="-475"/>
              <a:t> </a:t>
            </a:r>
            <a:r>
              <a:rPr sz="3200" spc="-335"/>
              <a:t>Scapy</a:t>
            </a:r>
            <a:r>
              <a:rPr sz="3200" spc="-475"/>
              <a:t> </a:t>
            </a:r>
            <a:r>
              <a:rPr sz="3200" b="0" spc="-165">
                <a:latin typeface="Tahoma"/>
                <a:cs typeface="Tahoma"/>
              </a:rPr>
              <a:t>(cont.)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Example:</a:t>
            </a:r>
            <a:r>
              <a:rPr sz="2200" b="0" spc="-1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ICMP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8447" y="1298392"/>
            <a:ext cx="3826361" cy="2950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5555" y="4300781"/>
            <a:ext cx="4719253" cy="1918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0880" y="678912"/>
            <a:ext cx="3160152" cy="5540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4328" y="2048255"/>
            <a:ext cx="637031" cy="786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205" y="2088116"/>
            <a:ext cx="521276" cy="667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85152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/>
              <a:t>Packing </a:t>
            </a:r>
            <a:r>
              <a:rPr sz="3200" spc="-240"/>
              <a:t>Sniffing </a:t>
            </a:r>
            <a:r>
              <a:rPr sz="3200" spc="-330"/>
              <a:t>Using </a:t>
            </a:r>
            <a:r>
              <a:rPr sz="3200" spc="-335"/>
              <a:t>Scapy</a:t>
            </a:r>
            <a:r>
              <a:rPr sz="3200" spc="-535"/>
              <a:t> </a:t>
            </a:r>
            <a:r>
              <a:rPr sz="3200" b="0" spc="-165">
                <a:latin typeface="Tahoma"/>
                <a:cs typeface="Tahoma"/>
              </a:rPr>
              <a:t>(cont.)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Example: Packet</a:t>
            </a:r>
            <a:r>
              <a:rPr sz="2200" b="0" spc="-21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summary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35" y="1820354"/>
            <a:ext cx="5180837" cy="2141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5959" y="2060448"/>
            <a:ext cx="640079" cy="78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5360" y="2099335"/>
            <a:ext cx="521277" cy="667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935" y="4127662"/>
            <a:ext cx="5180837" cy="2106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6638" y="1772116"/>
            <a:ext cx="5712009" cy="3089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85152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0"/>
              <a:t>Packing </a:t>
            </a:r>
            <a:r>
              <a:rPr sz="3200" spc="-240"/>
              <a:t>Sniffing </a:t>
            </a:r>
            <a:r>
              <a:rPr sz="3200" spc="-330"/>
              <a:t>Using </a:t>
            </a:r>
            <a:r>
              <a:rPr sz="3200" spc="-335"/>
              <a:t>Scapy</a:t>
            </a:r>
            <a:r>
              <a:rPr sz="3200" spc="-535"/>
              <a:t> </a:t>
            </a:r>
            <a:r>
              <a:rPr sz="3200" b="0" spc="-165">
                <a:latin typeface="Tahoma"/>
                <a:cs typeface="Tahoma"/>
              </a:rPr>
              <a:t>(cont.)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Example: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Invoke </a:t>
            </a:r>
            <a:r>
              <a:rPr sz="2200" b="0" spc="-95">
                <a:solidFill>
                  <a:srgbClr val="595959"/>
                </a:solidFill>
                <a:latin typeface="Century"/>
                <a:cs typeface="Century"/>
              </a:rPr>
              <a:t>a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callback</a:t>
            </a:r>
            <a:r>
              <a:rPr sz="2200" b="0" spc="-3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10">
                <a:solidFill>
                  <a:srgbClr val="595959"/>
                </a:solidFill>
                <a:latin typeface="Century"/>
                <a:cs typeface="Century"/>
              </a:rPr>
              <a:t>function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11" y="1153234"/>
            <a:ext cx="4825185" cy="2996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34838" y="1030412"/>
            <a:ext cx="4799949" cy="5185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75959" y="2060448"/>
            <a:ext cx="640079" cy="783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5360" y="2099335"/>
            <a:ext cx="521277" cy="667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4522" y="4102092"/>
            <a:ext cx="5180837" cy="2163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69214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Get</a:t>
            </a:r>
            <a:r>
              <a:rPr sz="3200" spc="-495"/>
              <a:t> </a:t>
            </a:r>
            <a:r>
              <a:rPr sz="3200" spc="-200"/>
              <a:t>Information</a:t>
            </a:r>
            <a:r>
              <a:rPr sz="3200" spc="-490"/>
              <a:t> </a:t>
            </a:r>
            <a:r>
              <a:rPr sz="3200" spc="-114"/>
              <a:t>of</a:t>
            </a:r>
            <a:r>
              <a:rPr sz="3200" spc="-490"/>
              <a:t> </a:t>
            </a:r>
            <a:r>
              <a:rPr sz="3200" spc="-275"/>
              <a:t>Protocol</a:t>
            </a:r>
            <a:r>
              <a:rPr sz="3200" spc="-480"/>
              <a:t> </a:t>
            </a:r>
            <a:r>
              <a:rPr sz="3200" spc="-330"/>
              <a:t>classes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Scapy</a:t>
            </a:r>
            <a:endParaRPr sz="2200">
              <a:latin typeface="Century"/>
              <a:cs typeface="Century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44322" y="1604005"/>
          <a:ext cx="11427458" cy="3867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5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589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spc="-5">
                          <a:latin typeface="Arial"/>
                          <a:cs typeface="Arial"/>
                        </a:rPr>
                        <a:t>Get Attribute</a:t>
                      </a:r>
                      <a:r>
                        <a:rPr sz="18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>
                          <a:latin typeface="Arial"/>
                          <a:cs typeface="Arial"/>
                        </a:rPr>
                        <a:t>names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745"/>
                        </a:lnSpc>
                      </a:pPr>
                      <a:r>
                        <a:rPr sz="1800" b="1" spc="-5">
                          <a:latin typeface="Arial"/>
                          <a:cs typeface="Arial"/>
                        </a:rPr>
                        <a:t>Get Method</a:t>
                      </a:r>
                      <a:r>
                        <a:rPr sz="1800" b="1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>
                          <a:latin typeface="Arial"/>
                          <a:cs typeface="Arial"/>
                        </a:rPr>
                        <a:t>names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93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b="1"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1400" b="1" spc="5">
                          <a:latin typeface="Consolas"/>
                          <a:cs typeface="Consolas"/>
                        </a:rPr>
                        <a:t> ls(IP)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495"/>
                        </a:lnSpc>
                      </a:pPr>
                      <a:r>
                        <a:rPr sz="1400" b="1"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1400" b="1" spc="5">
                          <a:latin typeface="Consolas"/>
                          <a:cs typeface="Consolas"/>
                        </a:rPr>
                        <a:t> help(IP)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6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  <a:tabLst>
                          <a:tab pos="1113790" algn="l"/>
                          <a:tab pos="22948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version	:</a:t>
                      </a:r>
                      <a:r>
                        <a:rPr sz="1400" spc="2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BitField	(4</a:t>
                      </a:r>
                      <a:r>
                        <a:rPr sz="1400" spc="-8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bits)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ts val="1630"/>
                        </a:lnSpc>
                        <a:tabLst>
                          <a:tab pos="1113790" algn="l"/>
                          <a:tab pos="22948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ihl	:</a:t>
                      </a:r>
                      <a:r>
                        <a:rPr sz="1400" spc="2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BitField	(4</a:t>
                      </a:r>
                      <a:r>
                        <a:rPr sz="1400" spc="-8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bits)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25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  <a:p>
                      <a:pPr marR="41910" algn="r">
                        <a:lnSpc>
                          <a:spcPts val="163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25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(4)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(None)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Help on class IP in module</a:t>
                      </a:r>
                      <a:r>
                        <a:rPr sz="1400" spc="7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scapy.layers.inet: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408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tos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XByteField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(0)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len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ShortField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(None)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class IP(scapy.packet.Packet,</a:t>
                      </a:r>
                      <a:r>
                        <a:rPr sz="1400" spc="2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IPTools)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id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ShortField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(1)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  <a:tabLst>
                          <a:tab pos="5130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IP(*args,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**kargs)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6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  <a:tabLst>
                          <a:tab pos="1113790" algn="l"/>
                          <a:tab pos="249174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flags	:</a:t>
                      </a:r>
                      <a:r>
                        <a:rPr sz="1400" spc="3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FlagsField	(3</a:t>
                      </a:r>
                      <a:r>
                        <a:rPr sz="1400" spc="-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bits)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ts val="1630"/>
                        </a:lnSpc>
                        <a:tabLst>
                          <a:tab pos="1113790" algn="l"/>
                          <a:tab pos="22948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frag	:</a:t>
                      </a:r>
                      <a:r>
                        <a:rPr sz="1400" spc="2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>
                          <a:latin typeface="Consolas"/>
                          <a:cs typeface="Consolas"/>
                        </a:rPr>
                        <a:t>BitField	(13</a:t>
                      </a:r>
                      <a:r>
                        <a:rPr sz="1400" spc="-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bits)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25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  <a:p>
                      <a:pPr marR="41910" algn="r">
                        <a:lnSpc>
                          <a:spcPts val="163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25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(&lt;Flag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(0)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()&gt;)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25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|</a:t>
                      </a:r>
                    </a:p>
                    <a:p>
                      <a:pPr marL="218440">
                        <a:lnSpc>
                          <a:spcPts val="1630"/>
                        </a:lnSpc>
                        <a:tabLst>
                          <a:tab pos="5130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Add more powers to a class with an "src"</a:t>
                      </a:r>
                      <a:r>
                        <a:rPr sz="1400" spc="9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attribute.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ttl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ByteField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(64)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|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408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proto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ByteEnumField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(0)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  <a:tabLst>
                          <a:tab pos="5130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Method resolution</a:t>
                      </a:r>
                      <a:r>
                        <a:rPr sz="1400" spc="15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order: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chksum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XShortField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(None)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IP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src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SourceIPField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ts val="163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dst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DestIPField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25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  <a:p>
                      <a:pPr marR="41910" algn="r">
                        <a:lnSpc>
                          <a:spcPts val="163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25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(None)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9530">
                        <a:lnSpc>
                          <a:spcPts val="163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(None)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25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scapy.packet.Packet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218440">
                        <a:lnSpc>
                          <a:spcPts val="1630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scapy.base_classes.BasePacket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  <a:tabLst>
                          <a:tab pos="111379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options	: 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PacketListField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470"/>
                        </a:lnSpc>
                      </a:pPr>
                      <a:r>
                        <a:rPr sz="1400">
                          <a:latin typeface="Consolas"/>
                          <a:cs typeface="Consolas"/>
                        </a:rPr>
                        <a:t>=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70"/>
                        </a:lnSpc>
                      </a:pPr>
                      <a:r>
                        <a:rPr sz="1400" spc="5">
                          <a:latin typeface="Consolas"/>
                          <a:cs typeface="Consolas"/>
                        </a:rPr>
                        <a:t>([])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scapy.base_classes.Gen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4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scapy.base_classes._CanvasDumpExtended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70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IPTools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7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50"/>
                        </a:lnSpc>
                        <a:tabLst>
                          <a:tab pos="906780" algn="l"/>
                        </a:tabLst>
                      </a:pPr>
                      <a:r>
                        <a:rPr sz="1400">
                          <a:latin typeface="Consolas"/>
                          <a:cs typeface="Consolas"/>
                        </a:rPr>
                        <a:t>|	</a:t>
                      </a:r>
                      <a:r>
                        <a:rPr sz="1400" spc="5">
                          <a:latin typeface="Consolas"/>
                          <a:cs typeface="Consolas"/>
                        </a:rPr>
                        <a:t>builtins.object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420" y="1040444"/>
            <a:ext cx="7426959" cy="7325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9400" marR="802005" indent="-266700">
              <a:lnSpc>
                <a:spcPct val="100800"/>
              </a:lnSpc>
              <a:spcBef>
                <a:spcPts val="7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  <a:tab pos="4598670" algn="l"/>
              </a:tabLst>
            </a:pPr>
            <a:r>
              <a:rPr lang="en-US" sz="2400" b="1" spc="-5">
                <a:solidFill>
                  <a:srgbClr val="12121E"/>
                </a:solidFill>
                <a:latin typeface="Arial"/>
                <a:cs typeface="Arial"/>
              </a:rPr>
              <a:t>Reading from and writing to network connections using TCP or UDP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67710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0"/>
              <a:t>Computer networking utility -netcat 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8800937" y="4564282"/>
            <a:ext cx="2308223" cy="797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44583" y="2109216"/>
            <a:ext cx="1950720" cy="251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4011" y="2192665"/>
            <a:ext cx="1837055" cy="2402205"/>
          </a:xfrm>
          <a:custGeom>
            <a:avLst/>
            <a:gdLst/>
            <a:ahLst/>
            <a:cxnLst/>
            <a:rect l="l" t="t" r="r" b="b"/>
            <a:pathLst>
              <a:path w="1837054" h="2402204">
                <a:moveTo>
                  <a:pt x="0" y="0"/>
                </a:moveTo>
                <a:lnTo>
                  <a:pt x="1836737" y="0"/>
                </a:lnTo>
                <a:lnTo>
                  <a:pt x="1836737" y="2401887"/>
                </a:lnTo>
                <a:lnTo>
                  <a:pt x="0" y="2401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23273" y="4131002"/>
            <a:ext cx="666750" cy="282575"/>
          </a:xfrm>
          <a:custGeom>
            <a:avLst/>
            <a:gdLst/>
            <a:ahLst/>
            <a:cxnLst/>
            <a:rect l="l" t="t" r="r" b="b"/>
            <a:pathLst>
              <a:path w="666750" h="282575">
                <a:moveTo>
                  <a:pt x="0" y="0"/>
                </a:moveTo>
                <a:lnTo>
                  <a:pt x="666750" y="0"/>
                </a:lnTo>
                <a:lnTo>
                  <a:pt x="666750" y="282575"/>
                </a:lnTo>
                <a:lnTo>
                  <a:pt x="0" y="282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23273" y="3543626"/>
            <a:ext cx="657225" cy="519430"/>
          </a:xfrm>
          <a:custGeom>
            <a:avLst/>
            <a:gdLst/>
            <a:ahLst/>
            <a:cxnLst/>
            <a:rect l="l" t="t" r="r" b="b"/>
            <a:pathLst>
              <a:path w="657225" h="519429">
                <a:moveTo>
                  <a:pt x="0" y="0"/>
                </a:moveTo>
                <a:lnTo>
                  <a:pt x="657225" y="0"/>
                </a:lnTo>
                <a:lnTo>
                  <a:pt x="657225" y="519113"/>
                </a:lnTo>
                <a:lnTo>
                  <a:pt x="0" y="519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23273" y="3543626"/>
            <a:ext cx="641350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on</a:t>
            </a:r>
            <a:r>
              <a:rPr sz="1200">
                <a:latin typeface="Arial"/>
                <a:cs typeface="Arial"/>
              </a:rPr>
              <a:t>tr</a:t>
            </a:r>
            <a:r>
              <a:rPr sz="1200" spc="-5">
                <a:latin typeface="Arial"/>
                <a:cs typeface="Arial"/>
              </a:rPr>
              <a:t>olle</a:t>
            </a:r>
            <a:r>
              <a:rPr sz="1200">
                <a:latin typeface="Arial"/>
                <a:cs typeface="Arial"/>
              </a:rPr>
              <a:t>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61373" y="4172204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Arial"/>
                <a:cs typeface="Arial"/>
              </a:rPr>
              <a:t>ph</a:t>
            </a:r>
            <a:r>
              <a:rPr sz="1200">
                <a:latin typeface="Arial"/>
                <a:cs typeface="Arial"/>
              </a:rPr>
              <a:t>ys</a:t>
            </a:r>
            <a:r>
              <a:rPr sz="1200" spc="-5">
                <a:latin typeface="Arial"/>
                <a:cs typeface="Arial"/>
              </a:rPr>
              <a:t>i</a:t>
            </a: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a</a:t>
            </a:r>
            <a:r>
              <a:rPr sz="1200">
                <a:latin typeface="Arial"/>
                <a:cs typeface="Arial"/>
              </a:rPr>
              <a:t>l</a:t>
            </a:r>
          </a:p>
        </p:txBody>
      </p:sp>
      <p:sp>
        <p:nvSpPr>
          <p:cNvPr id="12" name="object 12"/>
          <p:cNvSpPr/>
          <p:nvPr/>
        </p:nvSpPr>
        <p:spPr>
          <a:xfrm>
            <a:off x="9718512" y="3062615"/>
            <a:ext cx="314325" cy="460375"/>
          </a:xfrm>
          <a:custGeom>
            <a:avLst/>
            <a:gdLst/>
            <a:ahLst/>
            <a:cxnLst/>
            <a:rect l="l" t="t" r="r" b="b"/>
            <a:pathLst>
              <a:path w="314325" h="460375">
                <a:moveTo>
                  <a:pt x="199447" y="345810"/>
                </a:moveTo>
                <a:lnTo>
                  <a:pt x="256066" y="460375"/>
                </a:lnTo>
                <a:lnTo>
                  <a:pt x="304199" y="365213"/>
                </a:lnTo>
                <a:lnTo>
                  <a:pt x="275558" y="365213"/>
                </a:lnTo>
                <a:lnTo>
                  <a:pt x="237458" y="365037"/>
                </a:lnTo>
                <a:lnTo>
                  <a:pt x="237546" y="345987"/>
                </a:lnTo>
                <a:lnTo>
                  <a:pt x="199447" y="345810"/>
                </a:lnTo>
                <a:close/>
              </a:path>
              <a:path w="314325" h="460375">
                <a:moveTo>
                  <a:pt x="237546" y="345987"/>
                </a:moveTo>
                <a:lnTo>
                  <a:pt x="237458" y="365037"/>
                </a:lnTo>
                <a:lnTo>
                  <a:pt x="275558" y="365213"/>
                </a:lnTo>
                <a:lnTo>
                  <a:pt x="275646" y="346163"/>
                </a:lnTo>
                <a:lnTo>
                  <a:pt x="237546" y="345987"/>
                </a:lnTo>
                <a:close/>
              </a:path>
              <a:path w="314325" h="460375">
                <a:moveTo>
                  <a:pt x="275646" y="346163"/>
                </a:moveTo>
                <a:lnTo>
                  <a:pt x="275558" y="365213"/>
                </a:lnTo>
                <a:lnTo>
                  <a:pt x="304199" y="365213"/>
                </a:lnTo>
                <a:lnTo>
                  <a:pt x="313745" y="346340"/>
                </a:lnTo>
                <a:lnTo>
                  <a:pt x="275646" y="346163"/>
                </a:lnTo>
                <a:close/>
              </a:path>
              <a:path w="314325" h="460375">
                <a:moveTo>
                  <a:pt x="238125" y="221430"/>
                </a:moveTo>
                <a:lnTo>
                  <a:pt x="237546" y="345987"/>
                </a:lnTo>
                <a:lnTo>
                  <a:pt x="275646" y="346163"/>
                </a:lnTo>
                <a:lnTo>
                  <a:pt x="276136" y="240568"/>
                </a:lnTo>
                <a:lnTo>
                  <a:pt x="257175" y="240568"/>
                </a:lnTo>
                <a:lnTo>
                  <a:pt x="238125" y="221430"/>
                </a:lnTo>
                <a:close/>
              </a:path>
              <a:path w="314325" h="460375">
                <a:moveTo>
                  <a:pt x="76200" y="95250"/>
                </a:moveTo>
                <a:lnTo>
                  <a:pt x="38100" y="95250"/>
                </a:lnTo>
                <a:lnTo>
                  <a:pt x="38100" y="221518"/>
                </a:lnTo>
                <a:lnTo>
                  <a:pt x="39596" y="228933"/>
                </a:lnTo>
                <a:lnTo>
                  <a:pt x="43679" y="234989"/>
                </a:lnTo>
                <a:lnTo>
                  <a:pt x="49734" y="239071"/>
                </a:lnTo>
                <a:lnTo>
                  <a:pt x="57150" y="240568"/>
                </a:lnTo>
                <a:lnTo>
                  <a:pt x="238036" y="240568"/>
                </a:lnTo>
                <a:lnTo>
                  <a:pt x="238124" y="221518"/>
                </a:lnTo>
                <a:lnTo>
                  <a:pt x="76200" y="221518"/>
                </a:lnTo>
                <a:lnTo>
                  <a:pt x="57150" y="202468"/>
                </a:lnTo>
                <a:lnTo>
                  <a:pt x="76200" y="202468"/>
                </a:lnTo>
                <a:lnTo>
                  <a:pt x="76200" y="95250"/>
                </a:lnTo>
                <a:close/>
              </a:path>
              <a:path w="314325" h="460375">
                <a:moveTo>
                  <a:pt x="276225" y="221430"/>
                </a:moveTo>
                <a:lnTo>
                  <a:pt x="238125" y="221430"/>
                </a:lnTo>
                <a:lnTo>
                  <a:pt x="257175" y="240568"/>
                </a:lnTo>
                <a:lnTo>
                  <a:pt x="276136" y="240568"/>
                </a:lnTo>
                <a:lnTo>
                  <a:pt x="276225" y="221430"/>
                </a:lnTo>
                <a:close/>
              </a:path>
              <a:path w="314325" h="460375">
                <a:moveTo>
                  <a:pt x="76200" y="202468"/>
                </a:moveTo>
                <a:lnTo>
                  <a:pt x="57150" y="202468"/>
                </a:lnTo>
                <a:lnTo>
                  <a:pt x="76200" y="221518"/>
                </a:lnTo>
                <a:lnTo>
                  <a:pt x="76200" y="202468"/>
                </a:lnTo>
                <a:close/>
              </a:path>
              <a:path w="314325" h="460375">
                <a:moveTo>
                  <a:pt x="262242" y="202468"/>
                </a:moveTo>
                <a:lnTo>
                  <a:pt x="76200" y="202468"/>
                </a:lnTo>
                <a:lnTo>
                  <a:pt x="76200" y="221518"/>
                </a:lnTo>
                <a:lnTo>
                  <a:pt x="238124" y="221518"/>
                </a:lnTo>
                <a:lnTo>
                  <a:pt x="276225" y="221430"/>
                </a:lnTo>
                <a:lnTo>
                  <a:pt x="276247" y="216540"/>
                </a:lnTo>
                <a:lnTo>
                  <a:pt x="274251" y="211672"/>
                </a:lnTo>
                <a:lnTo>
                  <a:pt x="267101" y="204487"/>
                </a:lnTo>
                <a:lnTo>
                  <a:pt x="262242" y="202468"/>
                </a:lnTo>
                <a:close/>
              </a:path>
              <a:path w="314325" h="46037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314325" h="46037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40723" y="3235652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36011" y="3243589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300037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12930" y="2545883"/>
            <a:ext cx="674370" cy="519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cpu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64623" y="2545883"/>
            <a:ext cx="641350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32811" y="3065790"/>
            <a:ext cx="1905" cy="170180"/>
          </a:xfrm>
          <a:custGeom>
            <a:avLst/>
            <a:gdLst/>
            <a:ahLst/>
            <a:cxnLst/>
            <a:rect l="l" t="t" r="r" b="b"/>
            <a:pathLst>
              <a:path w="1904" h="170180">
                <a:moveTo>
                  <a:pt x="1587" y="16986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5936" y="3067376"/>
            <a:ext cx="1905" cy="171450"/>
          </a:xfrm>
          <a:custGeom>
            <a:avLst/>
            <a:gdLst/>
            <a:ahLst/>
            <a:cxnLst/>
            <a:rect l="l" t="t" r="r" b="b"/>
            <a:pathLst>
              <a:path w="1904" h="171450">
                <a:moveTo>
                  <a:pt x="1587" y="171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32350" y="3398011"/>
            <a:ext cx="72072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i="1" spc="-5">
                <a:latin typeface="Arial"/>
                <a:cs typeface="Arial"/>
              </a:rPr>
              <a:t>host bus  (e.g.,</a:t>
            </a:r>
            <a:r>
              <a:rPr sz="1200" i="1" spc="-60">
                <a:latin typeface="Arial"/>
                <a:cs typeface="Arial"/>
              </a:rPr>
              <a:t> </a:t>
            </a:r>
            <a:r>
              <a:rPr sz="1200" i="1" spc="-5">
                <a:latin typeface="Arial"/>
                <a:cs typeface="Arial"/>
              </a:rPr>
              <a:t>PCI)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83171" y="3851601"/>
            <a:ext cx="118745" cy="339725"/>
          </a:xfrm>
          <a:custGeom>
            <a:avLst/>
            <a:gdLst/>
            <a:ahLst/>
            <a:cxnLst/>
            <a:rect l="l" t="t" r="r" b="b"/>
            <a:pathLst>
              <a:path w="118745" h="339725">
                <a:moveTo>
                  <a:pt x="0" y="223370"/>
                </a:moveTo>
                <a:lnTo>
                  <a:pt x="52840" y="339724"/>
                </a:lnTo>
                <a:lnTo>
                  <a:pt x="104574" y="245253"/>
                </a:lnTo>
                <a:lnTo>
                  <a:pt x="75435" y="245253"/>
                </a:lnTo>
                <a:lnTo>
                  <a:pt x="37362" y="243829"/>
                </a:lnTo>
                <a:lnTo>
                  <a:pt x="38073" y="224793"/>
                </a:lnTo>
                <a:lnTo>
                  <a:pt x="0" y="223370"/>
                </a:lnTo>
                <a:close/>
              </a:path>
              <a:path w="118745" h="339725">
                <a:moveTo>
                  <a:pt x="38073" y="224793"/>
                </a:moveTo>
                <a:lnTo>
                  <a:pt x="37362" y="243829"/>
                </a:lnTo>
                <a:lnTo>
                  <a:pt x="75435" y="245253"/>
                </a:lnTo>
                <a:lnTo>
                  <a:pt x="76147" y="226216"/>
                </a:lnTo>
                <a:lnTo>
                  <a:pt x="38073" y="224793"/>
                </a:lnTo>
                <a:close/>
              </a:path>
              <a:path w="118745" h="339725">
                <a:moveTo>
                  <a:pt x="76147" y="226216"/>
                </a:moveTo>
                <a:lnTo>
                  <a:pt x="75435" y="245253"/>
                </a:lnTo>
                <a:lnTo>
                  <a:pt x="104574" y="245253"/>
                </a:lnTo>
                <a:lnTo>
                  <a:pt x="114219" y="227639"/>
                </a:lnTo>
                <a:lnTo>
                  <a:pt x="76147" y="226216"/>
                </a:lnTo>
                <a:close/>
              </a:path>
              <a:path w="118745" h="339725">
                <a:moveTo>
                  <a:pt x="42233" y="113508"/>
                </a:moveTo>
                <a:lnTo>
                  <a:pt x="38073" y="224793"/>
                </a:lnTo>
                <a:lnTo>
                  <a:pt x="76147" y="226216"/>
                </a:lnTo>
                <a:lnTo>
                  <a:pt x="80306" y="114932"/>
                </a:lnTo>
                <a:lnTo>
                  <a:pt x="42233" y="113508"/>
                </a:lnTo>
                <a:close/>
              </a:path>
              <a:path w="118745" h="339725">
                <a:moveTo>
                  <a:pt x="108442" y="94472"/>
                </a:moveTo>
                <a:lnTo>
                  <a:pt x="42945" y="94472"/>
                </a:lnTo>
                <a:lnTo>
                  <a:pt x="81018" y="95895"/>
                </a:lnTo>
                <a:lnTo>
                  <a:pt x="80306" y="114932"/>
                </a:lnTo>
                <a:lnTo>
                  <a:pt x="118380" y="116356"/>
                </a:lnTo>
                <a:lnTo>
                  <a:pt x="108442" y="94472"/>
                </a:lnTo>
                <a:close/>
              </a:path>
              <a:path w="118745" h="339725">
                <a:moveTo>
                  <a:pt x="42945" y="94472"/>
                </a:moveTo>
                <a:lnTo>
                  <a:pt x="42233" y="113508"/>
                </a:lnTo>
                <a:lnTo>
                  <a:pt x="80306" y="114932"/>
                </a:lnTo>
                <a:lnTo>
                  <a:pt x="81018" y="95895"/>
                </a:lnTo>
                <a:lnTo>
                  <a:pt x="42945" y="94472"/>
                </a:lnTo>
                <a:close/>
              </a:path>
              <a:path w="118745" h="339725">
                <a:moveTo>
                  <a:pt x="65540" y="0"/>
                </a:moveTo>
                <a:lnTo>
                  <a:pt x="4160" y="112085"/>
                </a:lnTo>
                <a:lnTo>
                  <a:pt x="42233" y="113508"/>
                </a:lnTo>
                <a:lnTo>
                  <a:pt x="42945" y="94472"/>
                </a:lnTo>
                <a:lnTo>
                  <a:pt x="108442" y="94472"/>
                </a:lnTo>
                <a:lnTo>
                  <a:pt x="65540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80659" y="4435801"/>
            <a:ext cx="114300" cy="367030"/>
          </a:xfrm>
          <a:custGeom>
            <a:avLst/>
            <a:gdLst/>
            <a:ahLst/>
            <a:cxnLst/>
            <a:rect l="l" t="t" r="r" b="b"/>
            <a:pathLst>
              <a:path w="114300" h="367029">
                <a:moveTo>
                  <a:pt x="38101" y="252412"/>
                </a:moveTo>
                <a:lnTo>
                  <a:pt x="0" y="252412"/>
                </a:lnTo>
                <a:lnTo>
                  <a:pt x="57151" y="366712"/>
                </a:lnTo>
                <a:lnTo>
                  <a:pt x="104775" y="271462"/>
                </a:lnTo>
                <a:lnTo>
                  <a:pt x="38101" y="271462"/>
                </a:lnTo>
                <a:lnTo>
                  <a:pt x="38101" y="252412"/>
                </a:lnTo>
                <a:close/>
              </a:path>
              <a:path w="114300" h="367029">
                <a:moveTo>
                  <a:pt x="76200" y="95249"/>
                </a:moveTo>
                <a:lnTo>
                  <a:pt x="38100" y="95249"/>
                </a:lnTo>
                <a:lnTo>
                  <a:pt x="38101" y="271462"/>
                </a:lnTo>
                <a:lnTo>
                  <a:pt x="76201" y="271462"/>
                </a:lnTo>
                <a:lnTo>
                  <a:pt x="76200" y="95249"/>
                </a:lnTo>
                <a:close/>
              </a:path>
              <a:path w="114300" h="367029">
                <a:moveTo>
                  <a:pt x="114300" y="252412"/>
                </a:moveTo>
                <a:lnTo>
                  <a:pt x="76201" y="252412"/>
                </a:lnTo>
                <a:lnTo>
                  <a:pt x="76201" y="271462"/>
                </a:lnTo>
                <a:lnTo>
                  <a:pt x="104775" y="271462"/>
                </a:lnTo>
                <a:lnTo>
                  <a:pt x="114300" y="252412"/>
                </a:lnTo>
                <a:close/>
              </a:path>
              <a:path w="114300" h="36702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6702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31349" y="3240414"/>
            <a:ext cx="382905" cy="268605"/>
          </a:xfrm>
          <a:custGeom>
            <a:avLst/>
            <a:gdLst/>
            <a:ahLst/>
            <a:cxnLst/>
            <a:rect l="l" t="t" r="r" b="b"/>
            <a:pathLst>
              <a:path w="382904" h="268604">
                <a:moveTo>
                  <a:pt x="382588" y="268287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519563" y="4967732"/>
            <a:ext cx="1183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>
                <a:latin typeface="Arial"/>
                <a:cs typeface="Arial"/>
              </a:rPr>
              <a:t>network</a:t>
            </a:r>
            <a:r>
              <a:rPr sz="1200" i="1" spc="-45">
                <a:latin typeface="Arial"/>
                <a:cs typeface="Arial"/>
              </a:rPr>
              <a:t> </a:t>
            </a:r>
            <a:r>
              <a:rPr sz="1200" i="1" spc="-5">
                <a:latin typeface="Arial"/>
                <a:cs typeface="Arial"/>
              </a:rPr>
              <a:t>interface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48786" y="4258002"/>
            <a:ext cx="271780" cy="751205"/>
          </a:xfrm>
          <a:custGeom>
            <a:avLst/>
            <a:gdLst/>
            <a:ahLst/>
            <a:cxnLst/>
            <a:rect l="l" t="t" r="r" b="b"/>
            <a:pathLst>
              <a:path w="271779" h="751204">
                <a:moveTo>
                  <a:pt x="271462" y="75088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96262" y="3432501"/>
            <a:ext cx="1122680" cy="1082675"/>
          </a:xfrm>
          <a:custGeom>
            <a:avLst/>
            <a:gdLst/>
            <a:ahLst/>
            <a:cxnLst/>
            <a:rect l="l" t="t" r="r" b="b"/>
            <a:pathLst>
              <a:path w="1122679" h="1082675">
                <a:moveTo>
                  <a:pt x="0" y="0"/>
                </a:moveTo>
                <a:lnTo>
                  <a:pt x="1122362" y="0"/>
                </a:lnTo>
                <a:lnTo>
                  <a:pt x="1122362" y="1082675"/>
                </a:lnTo>
                <a:lnTo>
                  <a:pt x="0" y="10826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1451" y="3569026"/>
            <a:ext cx="623836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26552" y="3840479"/>
            <a:ext cx="893063" cy="53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11988" y="3870651"/>
            <a:ext cx="776605" cy="415925"/>
          </a:xfrm>
          <a:custGeom>
            <a:avLst/>
            <a:gdLst/>
            <a:ahLst/>
            <a:cxnLst/>
            <a:rect l="l" t="t" r="r" b="b"/>
            <a:pathLst>
              <a:path w="776604" h="415925">
                <a:moveTo>
                  <a:pt x="0" y="0"/>
                </a:moveTo>
                <a:lnTo>
                  <a:pt x="776288" y="0"/>
                </a:lnTo>
                <a:lnTo>
                  <a:pt x="776288" y="415925"/>
                </a:lnTo>
                <a:lnTo>
                  <a:pt x="0" y="415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81926" y="2424439"/>
            <a:ext cx="436563" cy="703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75319" y="2334767"/>
            <a:ext cx="896112" cy="850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45313" y="3130876"/>
            <a:ext cx="876300" cy="182880"/>
          </a:xfrm>
          <a:custGeom>
            <a:avLst/>
            <a:gdLst/>
            <a:ahLst/>
            <a:cxnLst/>
            <a:rect l="l" t="t" r="r" b="b"/>
            <a:pathLst>
              <a:path w="876300" h="182879">
                <a:moveTo>
                  <a:pt x="0" y="0"/>
                </a:moveTo>
                <a:lnTo>
                  <a:pt x="876301" y="0"/>
                </a:lnTo>
                <a:lnTo>
                  <a:pt x="876301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00877" y="2413326"/>
          <a:ext cx="777875" cy="833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application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2">
                <a:tc>
                  <a:txBody>
                    <a:bodyPr/>
                    <a:lstStyle/>
                    <a:p>
                      <a:pPr marL="1270" algn="ctr">
                        <a:lnSpc>
                          <a:spcPts val="1190"/>
                        </a:lnSpc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transport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marL="1905" algn="ctr">
                        <a:lnSpc>
                          <a:spcPts val="1245"/>
                        </a:lnSpc>
                        <a:spcBef>
                          <a:spcPts val="15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network</a:t>
                      </a:r>
                    </a:p>
                  </a:txBody>
                  <a:tcPr marL="0" marR="0" marT="190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16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link</a:t>
                      </a:r>
                    </a:p>
                  </a:txBody>
                  <a:tcPr marL="0" marR="0" marT="889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8311988" y="3870651"/>
            <a:ext cx="776605" cy="198755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50"/>
              </a:spcBef>
            </a:pPr>
            <a:r>
              <a:rPr sz="1200">
                <a:latin typeface="Tahoma"/>
                <a:cs typeface="Tahoma"/>
              </a:rPr>
              <a:t>link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311988" y="4069089"/>
            <a:ext cx="776605" cy="217804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320"/>
              </a:lnSpc>
            </a:pPr>
            <a:r>
              <a:rPr sz="1200" spc="-5">
                <a:latin typeface="Tahoma"/>
                <a:cs typeface="Tahoma"/>
              </a:rPr>
              <a:t>physical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11988" y="3769051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0"/>
                </a:moveTo>
                <a:lnTo>
                  <a:pt x="1" y="103188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88277" y="3769051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1" y="101600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28577" y="1119114"/>
            <a:ext cx="1180673" cy="726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59673" y="971876"/>
            <a:ext cx="1143000" cy="1066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07212" y="4829502"/>
            <a:ext cx="1109661" cy="820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80035" y="4908205"/>
            <a:ext cx="539559" cy="375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93E979-58B4-4664-93A5-60E04893D7F4}"/>
              </a:ext>
            </a:extLst>
          </p:cNvPr>
          <p:cNvSpPr/>
          <p:nvPr/>
        </p:nvSpPr>
        <p:spPr>
          <a:xfrm>
            <a:off x="492433" y="5943600"/>
            <a:ext cx="36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https://en.wikipedia.org/wiki/Netcat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EDB1FDB-6565-4145-AFB0-C5A9C17926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206" y="1949795"/>
            <a:ext cx="778732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37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823" y="4905755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743" y="3209035"/>
            <a:ext cx="46348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335">
                <a:solidFill>
                  <a:srgbClr val="404040"/>
                </a:solidFill>
                <a:latin typeface="Arial"/>
                <a:cs typeface="Arial"/>
              </a:rPr>
              <a:t>Packet</a:t>
            </a:r>
            <a:r>
              <a:rPr sz="5400" b="1" spc="-7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5400" b="1" spc="-425">
                <a:solidFill>
                  <a:srgbClr val="404040"/>
                </a:solidFill>
                <a:latin typeface="Arial"/>
                <a:cs typeface="Arial"/>
              </a:rPr>
              <a:t>Spoofing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743" y="3985260"/>
            <a:ext cx="5059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0">
                <a:solidFill>
                  <a:srgbClr val="C00000"/>
                </a:solidFill>
                <a:latin typeface="Tahoma"/>
                <a:cs typeface="Tahoma"/>
              </a:rPr>
              <a:t>High-</a:t>
            </a:r>
            <a:r>
              <a:rPr sz="3200" spc="-60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35">
                <a:solidFill>
                  <a:srgbClr val="C00000"/>
                </a:solidFill>
                <a:latin typeface="Tahoma"/>
                <a:cs typeface="Tahoma"/>
              </a:rPr>
              <a:t>and</a:t>
            </a:r>
            <a:r>
              <a:rPr sz="3200" spc="-60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60">
                <a:solidFill>
                  <a:srgbClr val="C00000"/>
                </a:solidFill>
                <a:latin typeface="Tahoma"/>
                <a:cs typeface="Tahoma"/>
              </a:rPr>
              <a:t>low-level</a:t>
            </a:r>
            <a:r>
              <a:rPr sz="3200" spc="-60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55">
                <a:solidFill>
                  <a:srgbClr val="C00000"/>
                </a:solidFill>
                <a:latin typeface="Tahoma"/>
                <a:cs typeface="Tahoma"/>
              </a:rPr>
              <a:t>approaches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1062" y="1204345"/>
            <a:ext cx="5837236" cy="4806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8409305" cy="25552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2699"/>
              </a:lnSpc>
              <a:spcBef>
                <a:spcPts val="144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When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some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critical information in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packet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forged,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refer to 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as packet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spoofing.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75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Many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network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attacks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rely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on packet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spoofing.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2200" b="1" spc="-15">
                <a:solidFill>
                  <a:srgbClr val="12121E"/>
                </a:solidFill>
                <a:latin typeface="Arial"/>
                <a:cs typeface="Arial"/>
              </a:rPr>
              <a:t>Let’s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review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how to send packets without</a:t>
            </a:r>
            <a:r>
              <a:rPr sz="2200" b="1" spc="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spoofing.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2685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/>
              <a:t>Packet</a:t>
            </a:r>
            <a:r>
              <a:rPr sz="3200" spc="-545"/>
              <a:t> </a:t>
            </a:r>
            <a:r>
              <a:rPr sz="3200" spc="-285"/>
              <a:t>Spoofing</a:t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62356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5"/>
              <a:t>Sending</a:t>
            </a:r>
            <a:r>
              <a:rPr sz="3200" spc="-484"/>
              <a:t> </a:t>
            </a:r>
            <a:r>
              <a:rPr sz="3200" spc="-270"/>
              <a:t>Packets</a:t>
            </a:r>
            <a:r>
              <a:rPr sz="3200" spc="-484"/>
              <a:t> </a:t>
            </a:r>
            <a:r>
              <a:rPr sz="3200" spc="-210"/>
              <a:t>Without</a:t>
            </a:r>
            <a:r>
              <a:rPr sz="3200" spc="-495"/>
              <a:t> </a:t>
            </a:r>
            <a:r>
              <a:rPr sz="3200" spc="-285"/>
              <a:t>Spoofing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Recall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2279" y="1707625"/>
            <a:ext cx="6337094" cy="3473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84471" y="1432052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Python</a:t>
            </a:r>
            <a:r>
              <a:rPr sz="1800" b="1" spc="-7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6297" y="1441196"/>
            <a:ext cx="1333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C++</a:t>
            </a:r>
            <a:r>
              <a:rPr sz="1800" b="1" spc="-65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121" y="5157723"/>
            <a:ext cx="5233035" cy="9950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4"/>
              </a:spcBef>
            </a:pPr>
            <a:r>
              <a:rPr sz="1600" b="1" u="sng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Testing</a:t>
            </a:r>
            <a:r>
              <a:rPr sz="1600" b="1" spc="-20">
                <a:latin typeface="Arial"/>
                <a:cs typeface="Arial"/>
              </a:rPr>
              <a:t>: </a:t>
            </a:r>
            <a:r>
              <a:rPr sz="1600" spc="-5">
                <a:latin typeface="Arial"/>
                <a:cs typeface="Arial"/>
              </a:rPr>
              <a:t>Use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netcat (nc) command </a:t>
            </a:r>
            <a:r>
              <a:rPr sz="1600">
                <a:latin typeface="Arial"/>
                <a:cs typeface="Arial"/>
              </a:rPr>
              <a:t>to </a:t>
            </a:r>
            <a:r>
              <a:rPr sz="1600" spc="-5">
                <a:latin typeface="Arial"/>
                <a:cs typeface="Arial"/>
              </a:rPr>
              <a:t>run </a:t>
            </a:r>
            <a:r>
              <a:rPr sz="1600">
                <a:latin typeface="Arial"/>
                <a:cs typeface="Arial"/>
              </a:rPr>
              <a:t>a </a:t>
            </a:r>
            <a:r>
              <a:rPr sz="1600" spc="-10">
                <a:latin typeface="Arial"/>
                <a:cs typeface="Arial"/>
              </a:rPr>
              <a:t>UDP  </a:t>
            </a:r>
            <a:r>
              <a:rPr sz="1600" spc="-5">
                <a:latin typeface="Arial"/>
                <a:cs typeface="Arial"/>
              </a:rPr>
              <a:t>server on </a:t>
            </a:r>
            <a:r>
              <a:rPr sz="1600" b="1" spc="-5">
                <a:latin typeface="Arial"/>
                <a:cs typeface="Arial"/>
              </a:rPr>
              <a:t>172.17.0.2</a:t>
            </a:r>
            <a:r>
              <a:rPr sz="1600" spc="-5">
                <a:latin typeface="Arial"/>
                <a:cs typeface="Arial"/>
              </a:rPr>
              <a:t>. </a:t>
            </a:r>
            <a:r>
              <a:rPr sz="1600" spc="-15">
                <a:latin typeface="Arial"/>
                <a:cs typeface="Arial"/>
              </a:rPr>
              <a:t>We </a:t>
            </a:r>
            <a:r>
              <a:rPr sz="1600" spc="-5">
                <a:latin typeface="Arial"/>
                <a:cs typeface="Arial"/>
              </a:rPr>
              <a:t>then run programs above </a:t>
            </a:r>
            <a:r>
              <a:rPr sz="1600">
                <a:latin typeface="Arial"/>
                <a:cs typeface="Arial"/>
              </a:rPr>
              <a:t>from  </a:t>
            </a:r>
            <a:r>
              <a:rPr sz="1600" spc="-5">
                <a:latin typeface="Arial"/>
                <a:cs typeface="Arial"/>
              </a:rPr>
              <a:t>another machine. </a:t>
            </a:r>
            <a:r>
              <a:rPr sz="1600" spc="-15">
                <a:latin typeface="Arial"/>
                <a:cs typeface="Arial"/>
              </a:rPr>
              <a:t>We </a:t>
            </a:r>
            <a:r>
              <a:rPr sz="1600" spc="-5">
                <a:latin typeface="Arial"/>
                <a:cs typeface="Arial"/>
              </a:rPr>
              <a:t>can see that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message has been  delivered </a:t>
            </a:r>
            <a:r>
              <a:rPr sz="1600">
                <a:latin typeface="Arial"/>
                <a:cs typeface="Arial"/>
              </a:rPr>
              <a:t>to the </a:t>
            </a:r>
            <a:r>
              <a:rPr sz="1600" spc="-5">
                <a:latin typeface="Arial"/>
                <a:cs typeface="Arial"/>
              </a:rPr>
              <a:t>server</a:t>
            </a:r>
            <a:r>
              <a:rPr sz="1600" spc="5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machine: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008" y="1669542"/>
            <a:ext cx="5208269" cy="2909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0158" y="5083156"/>
            <a:ext cx="2369261" cy="1162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5974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</a:t>
            </a:r>
            <a:r>
              <a:rPr sz="3200" spc="-480"/>
              <a:t> </a:t>
            </a:r>
            <a:r>
              <a:rPr sz="3200" spc="-270"/>
              <a:t>Packets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75"/>
              <a:t> </a:t>
            </a:r>
            <a:r>
              <a:rPr sz="3200" spc="-215"/>
              <a:t>Raw</a:t>
            </a:r>
            <a:r>
              <a:rPr sz="3200" spc="-484"/>
              <a:t> </a:t>
            </a:r>
            <a:r>
              <a:rPr sz="3200" spc="-315"/>
              <a:t>Sockets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111607" y="3166671"/>
            <a:ext cx="5041337" cy="26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23999" y="3299419"/>
            <a:ext cx="596265" cy="189230"/>
          </a:xfrm>
          <a:custGeom>
            <a:avLst/>
            <a:gdLst/>
            <a:ahLst/>
            <a:cxnLst/>
            <a:rect l="l" t="t" r="r" b="b"/>
            <a:pathLst>
              <a:path w="596264" h="189229">
                <a:moveTo>
                  <a:pt x="0" y="0"/>
                </a:moveTo>
                <a:lnTo>
                  <a:pt x="596113" y="0"/>
                </a:lnTo>
                <a:lnTo>
                  <a:pt x="596113" y="188912"/>
                </a:lnTo>
                <a:lnTo>
                  <a:pt x="0" y="188912"/>
                </a:lnTo>
                <a:lnTo>
                  <a:pt x="0" y="0"/>
                </a:lnTo>
                <a:close/>
              </a:path>
            </a:pathLst>
          </a:custGeom>
          <a:solidFill>
            <a:srgbClr val="C96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0929" y="3323977"/>
            <a:ext cx="358140" cy="144145"/>
          </a:xfrm>
          <a:custGeom>
            <a:avLst/>
            <a:gdLst/>
            <a:ahLst/>
            <a:cxnLst/>
            <a:rect l="l" t="t" r="r" b="b"/>
            <a:pathLst>
              <a:path w="358139" h="144145">
                <a:moveTo>
                  <a:pt x="0" y="0"/>
                </a:moveTo>
                <a:lnTo>
                  <a:pt x="357667" y="0"/>
                </a:lnTo>
                <a:lnTo>
                  <a:pt x="357667" y="143574"/>
                </a:lnTo>
                <a:lnTo>
                  <a:pt x="0" y="143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9231" y="3408988"/>
            <a:ext cx="62230" cy="51435"/>
          </a:xfrm>
          <a:custGeom>
            <a:avLst/>
            <a:gdLst/>
            <a:ahLst/>
            <a:cxnLst/>
            <a:rect l="l" t="t" r="r" b="b"/>
            <a:pathLst>
              <a:path w="62229" h="51435">
                <a:moveTo>
                  <a:pt x="0" y="0"/>
                </a:moveTo>
                <a:lnTo>
                  <a:pt x="61903" y="0"/>
                </a:lnTo>
                <a:lnTo>
                  <a:pt x="61903" y="51007"/>
                </a:lnTo>
                <a:lnTo>
                  <a:pt x="0" y="5100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9219" y="3410878"/>
            <a:ext cx="59690" cy="51435"/>
          </a:xfrm>
          <a:custGeom>
            <a:avLst/>
            <a:gdLst/>
            <a:ahLst/>
            <a:cxnLst/>
            <a:rect l="l" t="t" r="r" b="b"/>
            <a:pathLst>
              <a:path w="59689" h="51435">
                <a:moveTo>
                  <a:pt x="0" y="0"/>
                </a:moveTo>
                <a:lnTo>
                  <a:pt x="59611" y="0"/>
                </a:lnTo>
                <a:lnTo>
                  <a:pt x="59611" y="51007"/>
                </a:lnTo>
                <a:lnTo>
                  <a:pt x="0" y="5100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9762" y="3512891"/>
            <a:ext cx="808990" cy="765175"/>
          </a:xfrm>
          <a:custGeom>
            <a:avLst/>
            <a:gdLst/>
            <a:ahLst/>
            <a:cxnLst/>
            <a:rect l="l" t="t" r="r" b="b"/>
            <a:pathLst>
              <a:path w="808989" h="765175">
                <a:moveTo>
                  <a:pt x="808850" y="764950"/>
                </a:moveTo>
                <a:lnTo>
                  <a:pt x="0" y="0"/>
                </a:lnTo>
              </a:path>
            </a:pathLst>
          </a:custGeom>
          <a:ln w="9525">
            <a:solidFill>
              <a:srgbClr val="FF80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1040" y="860044"/>
            <a:ext cx="5158740" cy="240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Spoofing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approach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There are two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major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steps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in packet</a:t>
            </a:r>
            <a:r>
              <a:rPr sz="2000" spc="-5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spoofing:</a:t>
            </a:r>
            <a:endParaRPr sz="20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0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Constructing the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packet</a:t>
            </a:r>
            <a:endParaRPr sz="20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98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Sending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packet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out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R="298450" algn="r">
              <a:lnSpc>
                <a:spcPct val="100000"/>
              </a:lnSpc>
              <a:spcBef>
                <a:spcPts val="5"/>
              </a:spcBef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Raw</a:t>
            </a:r>
            <a:r>
              <a:rPr sz="1800" b="1" spc="-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Socket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9123" y="1478876"/>
            <a:ext cx="6809474" cy="4765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97408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</a:t>
            </a:r>
            <a:r>
              <a:rPr sz="3200" spc="-480"/>
              <a:t> </a:t>
            </a:r>
            <a:r>
              <a:rPr sz="3200" spc="-270"/>
              <a:t>Packets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75"/>
              <a:t> </a:t>
            </a:r>
            <a:r>
              <a:rPr sz="3200" spc="-215"/>
              <a:t>Raw</a:t>
            </a:r>
            <a:r>
              <a:rPr sz="3200" spc="-484"/>
              <a:t> </a:t>
            </a:r>
            <a:r>
              <a:rPr sz="3200" spc="-315"/>
              <a:t>Sockets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version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7361" y="3528491"/>
            <a:ext cx="3302000" cy="14776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 marR="116205">
              <a:lnSpc>
                <a:spcPct val="99700"/>
              </a:lnSpc>
              <a:spcBef>
                <a:spcPts val="254"/>
              </a:spcBef>
            </a:pPr>
            <a:r>
              <a:rPr sz="1800" spc="-5">
                <a:latin typeface="Arial"/>
                <a:cs typeface="Arial"/>
              </a:rPr>
              <a:t>For raw socket programming,  since the destination  information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already included  </a:t>
            </a:r>
            <a:r>
              <a:rPr sz="1800">
                <a:latin typeface="Arial"/>
                <a:cs typeface="Arial"/>
              </a:rPr>
              <a:t>in </a:t>
            </a:r>
            <a:r>
              <a:rPr sz="1800" spc="-5">
                <a:latin typeface="Arial"/>
                <a:cs typeface="Arial"/>
              </a:rPr>
              <a:t>the provided IP </a:t>
            </a:r>
            <a:r>
              <a:rPr sz="1800" spc="-20">
                <a:latin typeface="Arial"/>
                <a:cs typeface="Arial"/>
              </a:rPr>
              <a:t>header, </a:t>
            </a:r>
            <a:r>
              <a:rPr sz="1800">
                <a:latin typeface="Arial"/>
                <a:cs typeface="Arial"/>
              </a:rPr>
              <a:t>we  </a:t>
            </a:r>
            <a:r>
              <a:rPr sz="1800" spc="-5">
                <a:latin typeface="Arial"/>
                <a:cs typeface="Arial"/>
              </a:rPr>
              <a:t>do not need to fill all the</a:t>
            </a:r>
            <a:r>
              <a:rPr sz="1800" spc="-3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fields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38917" y="457032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152400" y="0"/>
                </a:moveTo>
                <a:lnTo>
                  <a:pt x="0" y="152399"/>
                </a:lnTo>
                <a:lnTo>
                  <a:pt x="152400" y="304799"/>
                </a:lnTo>
                <a:lnTo>
                  <a:pt x="152400" y="228599"/>
                </a:lnTo>
                <a:lnTo>
                  <a:pt x="762000" y="228599"/>
                </a:lnTo>
                <a:lnTo>
                  <a:pt x="762000" y="76199"/>
                </a:lnTo>
                <a:lnTo>
                  <a:pt x="152400" y="76199"/>
                </a:lnTo>
                <a:lnTo>
                  <a:pt x="15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38917" y="457032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762000" y="228600"/>
                </a:moveTo>
                <a:lnTo>
                  <a:pt x="152400" y="228600"/>
                </a:lnTo>
                <a:lnTo>
                  <a:pt x="152400" y="304800"/>
                </a:lnTo>
                <a:lnTo>
                  <a:pt x="0" y="152400"/>
                </a:lnTo>
                <a:lnTo>
                  <a:pt x="152400" y="0"/>
                </a:lnTo>
                <a:lnTo>
                  <a:pt x="152400" y="76200"/>
                </a:lnTo>
                <a:lnTo>
                  <a:pt x="762000" y="76200"/>
                </a:lnTo>
                <a:lnTo>
                  <a:pt x="762000" y="228600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92440" y="5321169"/>
            <a:ext cx="3276600" cy="9239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805" marR="344805" algn="just">
              <a:lnSpc>
                <a:spcPct val="99400"/>
              </a:lnSpc>
              <a:spcBef>
                <a:spcPts val="280"/>
              </a:spcBef>
            </a:pPr>
            <a:r>
              <a:rPr sz="1800" spc="-5">
                <a:latin typeface="Arial"/>
                <a:cs typeface="Arial"/>
              </a:rPr>
              <a:t>Since the socket type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raw  socket, the system </a:t>
            </a:r>
            <a:r>
              <a:rPr sz="1800">
                <a:latin typeface="Arial"/>
                <a:cs typeface="Arial"/>
              </a:rPr>
              <a:t>will </a:t>
            </a:r>
            <a:r>
              <a:rPr sz="1800" spc="-5">
                <a:latin typeface="Arial"/>
                <a:cs typeface="Arial"/>
              </a:rPr>
              <a:t>send  out the IP packet as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is.</a:t>
            </a:r>
          </a:p>
        </p:txBody>
      </p:sp>
      <p:sp>
        <p:nvSpPr>
          <p:cNvPr id="8" name="object 8"/>
          <p:cNvSpPr/>
          <p:nvPr/>
        </p:nvSpPr>
        <p:spPr>
          <a:xfrm>
            <a:off x="7138919" y="5630435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152400" y="0"/>
                </a:moveTo>
                <a:lnTo>
                  <a:pt x="0" y="152400"/>
                </a:lnTo>
                <a:lnTo>
                  <a:pt x="152400" y="304800"/>
                </a:lnTo>
                <a:lnTo>
                  <a:pt x="152400" y="228600"/>
                </a:lnTo>
                <a:lnTo>
                  <a:pt x="762000" y="228600"/>
                </a:lnTo>
                <a:lnTo>
                  <a:pt x="762000" y="76200"/>
                </a:lnTo>
                <a:lnTo>
                  <a:pt x="152400" y="762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8919" y="5630435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762000" y="228600"/>
                </a:moveTo>
                <a:lnTo>
                  <a:pt x="152400" y="228600"/>
                </a:lnTo>
                <a:lnTo>
                  <a:pt x="152400" y="304800"/>
                </a:lnTo>
                <a:lnTo>
                  <a:pt x="0" y="152400"/>
                </a:lnTo>
                <a:lnTo>
                  <a:pt x="152400" y="0"/>
                </a:lnTo>
                <a:lnTo>
                  <a:pt x="152400" y="76200"/>
                </a:lnTo>
                <a:lnTo>
                  <a:pt x="762000" y="76200"/>
                </a:lnTo>
                <a:lnTo>
                  <a:pt x="762000" y="228600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74111" y="2219955"/>
            <a:ext cx="3313429" cy="9239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 marR="131445">
              <a:lnSpc>
                <a:spcPct val="99400"/>
              </a:lnSpc>
              <a:spcBef>
                <a:spcPts val="265"/>
              </a:spcBef>
            </a:pPr>
            <a:r>
              <a:rPr sz="1800" spc="-20">
                <a:latin typeface="Arial"/>
                <a:cs typeface="Arial"/>
              </a:rPr>
              <a:t>We </a:t>
            </a:r>
            <a:r>
              <a:rPr sz="1800" spc="-5">
                <a:latin typeface="Arial"/>
                <a:cs typeface="Arial"/>
              </a:rPr>
              <a:t>use </a:t>
            </a:r>
            <a:r>
              <a:rPr sz="1800" i="1" spc="-5">
                <a:latin typeface="Arial"/>
                <a:cs typeface="Arial"/>
              </a:rPr>
              <a:t>setsockopt() </a:t>
            </a:r>
            <a:r>
              <a:rPr sz="1800">
                <a:latin typeface="Arial"/>
                <a:cs typeface="Arial"/>
              </a:rPr>
              <a:t>to </a:t>
            </a:r>
            <a:r>
              <a:rPr sz="1800" spc="-5">
                <a:latin typeface="Arial"/>
                <a:cs typeface="Arial"/>
              </a:rPr>
              <a:t>enable  </a:t>
            </a:r>
            <a:r>
              <a:rPr sz="1800" i="1" spc="-5">
                <a:latin typeface="Arial"/>
                <a:cs typeface="Arial"/>
              </a:rPr>
              <a:t>IP_HDRINCL </a:t>
            </a:r>
            <a:r>
              <a:rPr sz="1800" spc="-5">
                <a:latin typeface="Arial"/>
                <a:cs typeface="Arial"/>
              </a:rPr>
              <a:t>on the socket.  (include IP</a:t>
            </a:r>
            <a:r>
              <a:rPr sz="1800" spc="-4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header)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55303" y="2572820"/>
            <a:ext cx="2329180" cy="1344930"/>
          </a:xfrm>
          <a:custGeom>
            <a:avLst/>
            <a:gdLst/>
            <a:ahLst/>
            <a:cxnLst/>
            <a:rect l="l" t="t" r="r" b="b"/>
            <a:pathLst>
              <a:path w="2329179" h="1344929">
                <a:moveTo>
                  <a:pt x="26301" y="1225755"/>
                </a:moveTo>
                <a:lnTo>
                  <a:pt x="0" y="1318251"/>
                </a:lnTo>
                <a:lnTo>
                  <a:pt x="92496" y="1344552"/>
                </a:lnTo>
                <a:lnTo>
                  <a:pt x="75947" y="1314852"/>
                </a:lnTo>
                <a:lnTo>
                  <a:pt x="182548" y="1255453"/>
                </a:lnTo>
                <a:lnTo>
                  <a:pt x="42849" y="1255453"/>
                </a:lnTo>
                <a:lnTo>
                  <a:pt x="26301" y="1225755"/>
                </a:lnTo>
                <a:close/>
              </a:path>
              <a:path w="2329179" h="1344929">
                <a:moveTo>
                  <a:pt x="2295966" y="0"/>
                </a:moveTo>
                <a:lnTo>
                  <a:pt x="42849" y="1255453"/>
                </a:lnTo>
                <a:lnTo>
                  <a:pt x="182548" y="1255453"/>
                </a:lnTo>
                <a:lnTo>
                  <a:pt x="2329064" y="59397"/>
                </a:lnTo>
                <a:lnTo>
                  <a:pt x="229596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55303" y="2572820"/>
            <a:ext cx="2329180" cy="1344930"/>
          </a:xfrm>
          <a:custGeom>
            <a:avLst/>
            <a:gdLst/>
            <a:ahLst/>
            <a:cxnLst/>
            <a:rect l="l" t="t" r="r" b="b"/>
            <a:pathLst>
              <a:path w="2329179" h="1344929">
                <a:moveTo>
                  <a:pt x="2329064" y="59398"/>
                </a:moveTo>
                <a:lnTo>
                  <a:pt x="75946" y="1314853"/>
                </a:lnTo>
                <a:lnTo>
                  <a:pt x="92495" y="1344553"/>
                </a:lnTo>
                <a:lnTo>
                  <a:pt x="0" y="1318252"/>
                </a:lnTo>
                <a:lnTo>
                  <a:pt x="26300" y="1225756"/>
                </a:lnTo>
                <a:lnTo>
                  <a:pt x="42848" y="1255454"/>
                </a:lnTo>
                <a:lnTo>
                  <a:pt x="2295966" y="0"/>
                </a:lnTo>
                <a:lnTo>
                  <a:pt x="2329064" y="59398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39691" y="3457371"/>
            <a:ext cx="782320" cy="0"/>
          </a:xfrm>
          <a:custGeom>
            <a:avLst/>
            <a:gdLst/>
            <a:ahLst/>
            <a:cxnLst/>
            <a:rect l="l" t="t" r="r" b="b"/>
            <a:pathLst>
              <a:path w="782320">
                <a:moveTo>
                  <a:pt x="0" y="0"/>
                </a:moveTo>
                <a:lnTo>
                  <a:pt x="782320" y="1"/>
                </a:lnTo>
              </a:path>
            </a:pathLst>
          </a:custGeom>
          <a:ln w="1905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6858634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</a:t>
            </a:r>
            <a:r>
              <a:rPr sz="3200" spc="-490"/>
              <a:t> </a:t>
            </a:r>
            <a:r>
              <a:rPr sz="3200" spc="-265"/>
              <a:t>Packets:</a:t>
            </a:r>
            <a:r>
              <a:rPr sz="3200" spc="-495"/>
              <a:t> </a:t>
            </a:r>
            <a:r>
              <a:rPr sz="3200" spc="-305"/>
              <a:t>Constructing</a:t>
            </a:r>
            <a:r>
              <a:rPr sz="3200" spc="-490"/>
              <a:t> </a:t>
            </a:r>
            <a:r>
              <a:rPr sz="3200" spc="-155"/>
              <a:t>the</a:t>
            </a:r>
            <a:r>
              <a:rPr sz="3200" spc="-495"/>
              <a:t> </a:t>
            </a:r>
            <a:r>
              <a:rPr sz="3200" spc="-250"/>
              <a:t>Packet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Fill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in the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ICMP</a:t>
            </a:r>
            <a:r>
              <a:rPr sz="2200" b="0" spc="-4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Header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44" y="6034777"/>
            <a:ext cx="107772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Tahoma"/>
                <a:cs typeface="Tahoma"/>
              </a:rPr>
              <a:t>https://github.com/kevin-w-du/BookCode/tree/master/Sniffing_Spoofing/C_spoof</a:t>
            </a:r>
            <a:endParaRPr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5433" y="1850135"/>
            <a:ext cx="7391399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10232" y="2840735"/>
            <a:ext cx="2667000" cy="13239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1440" marR="127000">
              <a:lnSpc>
                <a:spcPct val="100000"/>
              </a:lnSpc>
              <a:spcBef>
                <a:spcPts val="160"/>
              </a:spcBef>
            </a:pPr>
            <a:r>
              <a:rPr sz="2000">
                <a:latin typeface="Arial"/>
                <a:cs typeface="Arial"/>
              </a:rPr>
              <a:t>Find </a:t>
            </a:r>
            <a:r>
              <a:rPr sz="2000" spc="-5">
                <a:latin typeface="Arial"/>
                <a:cs typeface="Arial"/>
              </a:rPr>
              <a:t>the starting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point  of </a:t>
            </a:r>
            <a:r>
              <a:rPr sz="2000" spc="-5">
                <a:latin typeface="Arial"/>
                <a:cs typeface="Arial"/>
              </a:rPr>
              <a:t>the ICMP </a:t>
            </a:r>
            <a:r>
              <a:rPr sz="2000" spc="-20">
                <a:latin typeface="Arial"/>
                <a:cs typeface="Arial"/>
              </a:rPr>
              <a:t>header,  </a:t>
            </a:r>
            <a:r>
              <a:rPr sz="2000">
                <a:latin typeface="Arial"/>
                <a:cs typeface="Arial"/>
              </a:rPr>
              <a:t>and </a:t>
            </a:r>
            <a:r>
              <a:rPr sz="2000" spc="-5">
                <a:latin typeface="Arial"/>
                <a:cs typeface="Arial"/>
              </a:rPr>
              <a:t>typecast </a:t>
            </a:r>
            <a:r>
              <a:rPr sz="2000">
                <a:latin typeface="Arial"/>
                <a:cs typeface="Arial"/>
              </a:rPr>
              <a:t>it </a:t>
            </a:r>
            <a:r>
              <a:rPr sz="2000" spc="-5">
                <a:latin typeface="Arial"/>
                <a:cs typeface="Arial"/>
              </a:rPr>
              <a:t>to the  ICMP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structure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08860" y="3755135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114300" y="0"/>
                </a:moveTo>
                <a:lnTo>
                  <a:pt x="0" y="114300"/>
                </a:lnTo>
                <a:lnTo>
                  <a:pt x="114300" y="228600"/>
                </a:lnTo>
                <a:lnTo>
                  <a:pt x="114300" y="171450"/>
                </a:lnTo>
                <a:lnTo>
                  <a:pt x="848970" y="171450"/>
                </a:lnTo>
                <a:lnTo>
                  <a:pt x="848970" y="57150"/>
                </a:lnTo>
                <a:lnTo>
                  <a:pt x="11430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8860" y="3755135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848971" y="171450"/>
                </a:moveTo>
                <a:lnTo>
                  <a:pt x="114299" y="171450"/>
                </a:lnTo>
                <a:lnTo>
                  <a:pt x="114299" y="228600"/>
                </a:lnTo>
                <a:lnTo>
                  <a:pt x="0" y="114299"/>
                </a:lnTo>
                <a:lnTo>
                  <a:pt x="114299" y="0"/>
                </a:lnTo>
                <a:lnTo>
                  <a:pt x="114299" y="57149"/>
                </a:lnTo>
                <a:lnTo>
                  <a:pt x="848971" y="57149"/>
                </a:lnTo>
                <a:lnTo>
                  <a:pt x="848971" y="171450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10232" y="4593335"/>
            <a:ext cx="2667000" cy="7080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1440" marR="845185">
              <a:lnSpc>
                <a:spcPct val="100000"/>
              </a:lnSpc>
              <a:spcBef>
                <a:spcPts val="160"/>
              </a:spcBef>
            </a:pPr>
            <a:r>
              <a:rPr sz="2000">
                <a:latin typeface="Arial"/>
                <a:cs typeface="Arial"/>
              </a:rPr>
              <a:t>Fill in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ICMP  </a:t>
            </a:r>
            <a:r>
              <a:rPr sz="2000">
                <a:latin typeface="Arial"/>
                <a:cs typeface="Arial"/>
              </a:rPr>
              <a:t>header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fields</a:t>
            </a:r>
          </a:p>
        </p:txBody>
      </p:sp>
      <p:sp>
        <p:nvSpPr>
          <p:cNvPr id="11" name="object 11"/>
          <p:cNvSpPr/>
          <p:nvPr/>
        </p:nvSpPr>
        <p:spPr>
          <a:xfrm>
            <a:off x="7708859" y="4852979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114298" y="0"/>
                </a:moveTo>
                <a:lnTo>
                  <a:pt x="0" y="114299"/>
                </a:lnTo>
                <a:lnTo>
                  <a:pt x="114298" y="228599"/>
                </a:lnTo>
                <a:lnTo>
                  <a:pt x="114298" y="171449"/>
                </a:lnTo>
                <a:lnTo>
                  <a:pt x="848970" y="171449"/>
                </a:lnTo>
                <a:lnTo>
                  <a:pt x="848970" y="57149"/>
                </a:lnTo>
                <a:lnTo>
                  <a:pt x="114298" y="57149"/>
                </a:lnTo>
                <a:lnTo>
                  <a:pt x="11429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8858" y="4852979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848971" y="171450"/>
                </a:moveTo>
                <a:lnTo>
                  <a:pt x="114299" y="171450"/>
                </a:lnTo>
                <a:lnTo>
                  <a:pt x="114299" y="228600"/>
                </a:lnTo>
                <a:lnTo>
                  <a:pt x="0" y="114299"/>
                </a:lnTo>
                <a:lnTo>
                  <a:pt x="114299" y="0"/>
                </a:lnTo>
                <a:lnTo>
                  <a:pt x="114299" y="57149"/>
                </a:lnTo>
                <a:lnTo>
                  <a:pt x="848971" y="57149"/>
                </a:lnTo>
                <a:lnTo>
                  <a:pt x="848971" y="171450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6858634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</a:t>
            </a:r>
            <a:r>
              <a:rPr sz="3200" spc="-490"/>
              <a:t> </a:t>
            </a:r>
            <a:r>
              <a:rPr sz="3200" spc="-265"/>
              <a:t>Packets:</a:t>
            </a:r>
            <a:r>
              <a:rPr sz="3200" spc="-495"/>
              <a:t> </a:t>
            </a:r>
            <a:r>
              <a:rPr sz="3200" spc="-305"/>
              <a:t>Constructing</a:t>
            </a:r>
            <a:r>
              <a:rPr sz="3200" spc="-490"/>
              <a:t> </a:t>
            </a:r>
            <a:r>
              <a:rPr sz="3200" spc="-155"/>
              <a:t>the</a:t>
            </a:r>
            <a:r>
              <a:rPr sz="3200" spc="-495"/>
              <a:t> </a:t>
            </a:r>
            <a:r>
              <a:rPr sz="3200" spc="-250"/>
              <a:t>Packet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Fill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in the </a:t>
            </a:r>
            <a:r>
              <a:rPr sz="2200" b="0" spc="-200">
                <a:solidFill>
                  <a:srgbClr val="595959"/>
                </a:solidFill>
                <a:latin typeface="Century"/>
                <a:cs typeface="Century"/>
              </a:rPr>
              <a:t>IP</a:t>
            </a:r>
            <a:r>
              <a:rPr sz="2200" b="0" spc="-4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Header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2133600"/>
            <a:ext cx="7437763" cy="3093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86800" y="2617857"/>
            <a:ext cx="2667000" cy="7080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1440" marR="134620">
              <a:lnSpc>
                <a:spcPct val="100000"/>
              </a:lnSpc>
              <a:spcBef>
                <a:spcPts val="160"/>
              </a:spcBef>
            </a:pPr>
            <a:r>
              <a:rPr sz="2000" spc="-15">
                <a:latin typeface="Arial"/>
                <a:cs typeface="Arial"/>
              </a:rPr>
              <a:t>Typecast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 spc="-10">
                <a:latin typeface="Arial"/>
                <a:cs typeface="Arial"/>
              </a:rPr>
              <a:t>buffer</a:t>
            </a:r>
            <a:r>
              <a:rPr sz="2000" spc="-9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to  the IP</a:t>
            </a:r>
            <a:r>
              <a:rPr sz="2000" spc="-6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structure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4810" y="2954862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114300" y="0"/>
                </a:moveTo>
                <a:lnTo>
                  <a:pt x="0" y="114298"/>
                </a:lnTo>
                <a:lnTo>
                  <a:pt x="114300" y="228600"/>
                </a:lnTo>
                <a:lnTo>
                  <a:pt x="114300" y="171450"/>
                </a:lnTo>
                <a:lnTo>
                  <a:pt x="848972" y="171450"/>
                </a:lnTo>
                <a:lnTo>
                  <a:pt x="848972" y="57150"/>
                </a:lnTo>
                <a:lnTo>
                  <a:pt x="11430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4811" y="2954862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848971" y="171450"/>
                </a:moveTo>
                <a:lnTo>
                  <a:pt x="114299" y="171450"/>
                </a:lnTo>
                <a:lnTo>
                  <a:pt x="114299" y="228600"/>
                </a:lnTo>
                <a:lnTo>
                  <a:pt x="0" y="114299"/>
                </a:lnTo>
                <a:lnTo>
                  <a:pt x="114299" y="0"/>
                </a:lnTo>
                <a:lnTo>
                  <a:pt x="114299" y="57149"/>
                </a:lnTo>
                <a:lnTo>
                  <a:pt x="848971" y="57149"/>
                </a:lnTo>
                <a:lnTo>
                  <a:pt x="848971" y="171450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86800" y="3983888"/>
            <a:ext cx="2667000" cy="7080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 marR="383540">
              <a:lnSpc>
                <a:spcPct val="100000"/>
              </a:lnSpc>
              <a:spcBef>
                <a:spcPts val="155"/>
              </a:spcBef>
            </a:pPr>
            <a:r>
              <a:rPr sz="2000">
                <a:latin typeface="Arial"/>
                <a:cs typeface="Arial"/>
              </a:rPr>
              <a:t>Fill in </a:t>
            </a:r>
            <a:r>
              <a:rPr sz="2000" spc="-5">
                <a:latin typeface="Arial"/>
                <a:cs typeface="Arial"/>
              </a:rPr>
              <a:t>the IP</a:t>
            </a:r>
            <a:r>
              <a:rPr sz="2000" spc="-13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header  </a:t>
            </a:r>
            <a:r>
              <a:rPr sz="2000" spc="-5">
                <a:latin typeface="Arial"/>
                <a:cs typeface="Arial"/>
              </a:rPr>
              <a:t>fields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58301" y="4101269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114298" y="0"/>
                </a:moveTo>
                <a:lnTo>
                  <a:pt x="0" y="114300"/>
                </a:lnTo>
                <a:lnTo>
                  <a:pt x="114298" y="228600"/>
                </a:lnTo>
                <a:lnTo>
                  <a:pt x="114298" y="171451"/>
                </a:lnTo>
                <a:lnTo>
                  <a:pt x="848970" y="171451"/>
                </a:lnTo>
                <a:lnTo>
                  <a:pt x="848970" y="57150"/>
                </a:lnTo>
                <a:lnTo>
                  <a:pt x="114298" y="57150"/>
                </a:lnTo>
                <a:lnTo>
                  <a:pt x="11429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8301" y="4101269"/>
            <a:ext cx="848994" cy="228600"/>
          </a:xfrm>
          <a:custGeom>
            <a:avLst/>
            <a:gdLst/>
            <a:ahLst/>
            <a:cxnLst/>
            <a:rect l="l" t="t" r="r" b="b"/>
            <a:pathLst>
              <a:path w="848995" h="228600">
                <a:moveTo>
                  <a:pt x="848971" y="171450"/>
                </a:moveTo>
                <a:lnTo>
                  <a:pt x="114299" y="171450"/>
                </a:lnTo>
                <a:lnTo>
                  <a:pt x="114299" y="228600"/>
                </a:lnTo>
                <a:lnTo>
                  <a:pt x="0" y="114299"/>
                </a:lnTo>
                <a:lnTo>
                  <a:pt x="114299" y="0"/>
                </a:lnTo>
                <a:lnTo>
                  <a:pt x="114299" y="57149"/>
                </a:lnTo>
                <a:lnTo>
                  <a:pt x="848971" y="57149"/>
                </a:lnTo>
                <a:lnTo>
                  <a:pt x="848971" y="171450"/>
                </a:lnTo>
                <a:close/>
              </a:path>
            </a:pathLst>
          </a:custGeom>
          <a:ln w="12700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2800" y="3325741"/>
            <a:ext cx="317500" cy="1779905"/>
          </a:xfrm>
          <a:custGeom>
            <a:avLst/>
            <a:gdLst/>
            <a:ahLst/>
            <a:cxnLst/>
            <a:rect l="l" t="t" r="r" b="b"/>
            <a:pathLst>
              <a:path w="317500" h="1779904">
                <a:moveTo>
                  <a:pt x="0" y="0"/>
                </a:moveTo>
                <a:lnTo>
                  <a:pt x="42163" y="6107"/>
                </a:lnTo>
                <a:lnTo>
                  <a:pt x="80050" y="23344"/>
                </a:lnTo>
                <a:lnTo>
                  <a:pt x="112150" y="50080"/>
                </a:lnTo>
                <a:lnTo>
                  <a:pt x="136950" y="84685"/>
                </a:lnTo>
                <a:lnTo>
                  <a:pt x="152938" y="125530"/>
                </a:lnTo>
                <a:lnTo>
                  <a:pt x="158604" y="170984"/>
                </a:lnTo>
                <a:lnTo>
                  <a:pt x="158604" y="718844"/>
                </a:lnTo>
                <a:lnTo>
                  <a:pt x="164270" y="764298"/>
                </a:lnTo>
                <a:lnTo>
                  <a:pt x="180258" y="805143"/>
                </a:lnTo>
                <a:lnTo>
                  <a:pt x="205058" y="839748"/>
                </a:lnTo>
                <a:lnTo>
                  <a:pt x="237158" y="866484"/>
                </a:lnTo>
                <a:lnTo>
                  <a:pt x="275045" y="883720"/>
                </a:lnTo>
                <a:lnTo>
                  <a:pt x="317209" y="889828"/>
                </a:lnTo>
                <a:lnTo>
                  <a:pt x="275045" y="895936"/>
                </a:lnTo>
                <a:lnTo>
                  <a:pt x="237158" y="913172"/>
                </a:lnTo>
                <a:lnTo>
                  <a:pt x="205058" y="939908"/>
                </a:lnTo>
                <a:lnTo>
                  <a:pt x="180258" y="974513"/>
                </a:lnTo>
                <a:lnTo>
                  <a:pt x="164270" y="1015358"/>
                </a:lnTo>
                <a:lnTo>
                  <a:pt x="158604" y="1060813"/>
                </a:lnTo>
                <a:lnTo>
                  <a:pt x="158604" y="1608672"/>
                </a:lnTo>
                <a:lnTo>
                  <a:pt x="152938" y="1654126"/>
                </a:lnTo>
                <a:lnTo>
                  <a:pt x="136950" y="1694971"/>
                </a:lnTo>
                <a:lnTo>
                  <a:pt x="112150" y="1729576"/>
                </a:lnTo>
                <a:lnTo>
                  <a:pt x="80050" y="1756312"/>
                </a:lnTo>
                <a:lnTo>
                  <a:pt x="42163" y="1773549"/>
                </a:lnTo>
                <a:lnTo>
                  <a:pt x="0" y="1779657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51507" y="5725667"/>
            <a:ext cx="3335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>
                <a:latin typeface="Arial"/>
                <a:cs typeface="Arial"/>
              </a:rPr>
              <a:t>Finally, </a:t>
            </a:r>
            <a:r>
              <a:rPr sz="2000" b="1">
                <a:latin typeface="Arial"/>
                <a:cs typeface="Arial"/>
              </a:rPr>
              <a:t>send out </a:t>
            </a:r>
            <a:r>
              <a:rPr sz="2000" b="1" spc="-5">
                <a:latin typeface="Arial"/>
                <a:cs typeface="Arial"/>
              </a:rPr>
              <a:t>the</a:t>
            </a:r>
            <a:r>
              <a:rPr sz="2000" b="1" spc="-8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packet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6582" y="5661226"/>
            <a:ext cx="5206658" cy="513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740" y="1477305"/>
            <a:ext cx="177800" cy="17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2733" y="860044"/>
            <a:ext cx="102063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>
                <a:solidFill>
                  <a:srgbClr val="595959"/>
                </a:solidFill>
                <a:latin typeface="Century"/>
                <a:cs typeface="Century"/>
              </a:rPr>
              <a:t>Another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  <a:p>
            <a:pPr marL="67310">
              <a:lnSpc>
                <a:spcPct val="100000"/>
              </a:lnSpc>
              <a:spcBef>
                <a:spcPts val="1520"/>
              </a:spcBef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Constructing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UDP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packets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2000" spc="-15">
                <a:solidFill>
                  <a:srgbClr val="12121E"/>
                </a:solidFill>
                <a:latin typeface="Arial"/>
                <a:cs typeface="Arial"/>
              </a:rPr>
              <a:t>similar,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except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that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we need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include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payload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data</a:t>
            </a:r>
            <a:r>
              <a:rPr sz="2000" spc="-9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now.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4718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 </a:t>
            </a:r>
            <a:r>
              <a:rPr sz="3200" spc="-434"/>
              <a:t>UDP </a:t>
            </a:r>
            <a:r>
              <a:rPr sz="3200" spc="-270"/>
              <a:t>Packets</a:t>
            </a:r>
            <a:r>
              <a:rPr sz="3200" spc="-730"/>
              <a:t> </a:t>
            </a:r>
            <a:r>
              <a:rPr sz="3200" b="0" spc="-165">
                <a:latin typeface="Tahoma"/>
                <a:cs typeface="Tahoma"/>
              </a:rPr>
              <a:t>(cont.)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1881326"/>
            <a:ext cx="5791200" cy="4103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360108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 </a:t>
            </a:r>
            <a:r>
              <a:rPr sz="3200" spc="-434"/>
              <a:t>UDP</a:t>
            </a:r>
            <a:r>
              <a:rPr sz="3200" spc="-715"/>
              <a:t> </a:t>
            </a:r>
            <a:r>
              <a:rPr sz="3200" spc="-270"/>
              <a:t>Packets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15">
                <a:solidFill>
                  <a:srgbClr val="595959"/>
                </a:solidFill>
                <a:latin typeface="Century"/>
                <a:cs typeface="Century"/>
              </a:rPr>
              <a:t>Another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9257" y="1596834"/>
            <a:ext cx="7552742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1113" y="5182087"/>
            <a:ext cx="9293401" cy="812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9257" y="3920721"/>
            <a:ext cx="9238615" cy="1016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1440" marR="141605">
              <a:lnSpc>
                <a:spcPct val="100000"/>
              </a:lnSpc>
              <a:spcBef>
                <a:spcPts val="150"/>
              </a:spcBef>
            </a:pPr>
            <a:r>
              <a:rPr sz="2000" spc="-30">
                <a:latin typeface="Arial"/>
                <a:cs typeface="Arial"/>
              </a:rPr>
              <a:t>Testing: </a:t>
            </a:r>
            <a:r>
              <a:rPr sz="2000">
                <a:latin typeface="Arial"/>
                <a:cs typeface="Arial"/>
              </a:rPr>
              <a:t>Use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 b="1">
                <a:latin typeface="Arial"/>
                <a:cs typeface="Arial"/>
              </a:rPr>
              <a:t>nc </a:t>
            </a:r>
            <a:r>
              <a:rPr sz="2000" spc="-5">
                <a:latin typeface="Arial"/>
                <a:cs typeface="Arial"/>
              </a:rPr>
              <a:t>command to run </a:t>
            </a:r>
            <a:r>
              <a:rPr sz="2000">
                <a:latin typeface="Arial"/>
                <a:cs typeface="Arial"/>
              </a:rPr>
              <a:t>a UDP </a:t>
            </a:r>
            <a:r>
              <a:rPr sz="2000" spc="-5">
                <a:latin typeface="Arial"/>
                <a:cs typeface="Arial"/>
              </a:rPr>
              <a:t>server </a:t>
            </a:r>
            <a:r>
              <a:rPr sz="2000">
                <a:latin typeface="Arial"/>
                <a:cs typeface="Arial"/>
              </a:rPr>
              <a:t>on </a:t>
            </a:r>
            <a:r>
              <a:rPr sz="2000" b="1" spc="-5">
                <a:latin typeface="Arial"/>
                <a:cs typeface="Arial"/>
              </a:rPr>
              <a:t>10.0.2.5</a:t>
            </a:r>
            <a:r>
              <a:rPr sz="2000" spc="-5">
                <a:latin typeface="Arial"/>
                <a:cs typeface="Arial"/>
              </a:rPr>
              <a:t>. </a:t>
            </a:r>
            <a:r>
              <a:rPr sz="2000" spc="-20">
                <a:latin typeface="Arial"/>
                <a:cs typeface="Arial"/>
              </a:rPr>
              <a:t>We </a:t>
            </a:r>
            <a:r>
              <a:rPr sz="2000" spc="-5">
                <a:latin typeface="Arial"/>
                <a:cs typeface="Arial"/>
              </a:rPr>
              <a:t>then </a:t>
            </a:r>
            <a:r>
              <a:rPr sz="2000">
                <a:latin typeface="Arial"/>
                <a:cs typeface="Arial"/>
              </a:rPr>
              <a:t>spoof a  UDP packet </a:t>
            </a:r>
            <a:r>
              <a:rPr sz="2000" spc="-5">
                <a:latin typeface="Arial"/>
                <a:cs typeface="Arial"/>
              </a:rPr>
              <a:t>from another </a:t>
            </a:r>
            <a:r>
              <a:rPr sz="2000">
                <a:latin typeface="Arial"/>
                <a:cs typeface="Arial"/>
              </a:rPr>
              <a:t>machine. </a:t>
            </a:r>
            <a:r>
              <a:rPr sz="2000" spc="-20">
                <a:latin typeface="Arial"/>
                <a:cs typeface="Arial"/>
              </a:rPr>
              <a:t>We </a:t>
            </a:r>
            <a:r>
              <a:rPr sz="2000">
                <a:latin typeface="Arial"/>
                <a:cs typeface="Arial"/>
              </a:rPr>
              <a:t>can see </a:t>
            </a:r>
            <a:r>
              <a:rPr sz="2000" spc="-5">
                <a:latin typeface="Arial"/>
                <a:cs typeface="Arial"/>
              </a:rPr>
              <a:t>that the spoofed </a:t>
            </a:r>
            <a:r>
              <a:rPr sz="2000">
                <a:latin typeface="Arial"/>
                <a:cs typeface="Arial"/>
              </a:rPr>
              <a:t>UDP packet  was received by </a:t>
            </a:r>
            <a:r>
              <a:rPr sz="2000" spc="-5">
                <a:latin typeface="Arial"/>
                <a:cs typeface="Arial"/>
              </a:rPr>
              <a:t>the server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machine.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733" y="358139"/>
            <a:ext cx="548449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85">
                <a:solidFill>
                  <a:srgbClr val="404040"/>
                </a:solidFill>
                <a:latin typeface="Arial"/>
                <a:cs typeface="Arial"/>
              </a:rPr>
              <a:t>Spoofing</a:t>
            </a:r>
            <a:r>
              <a:rPr sz="3200" b="1" spc="-4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340">
                <a:solidFill>
                  <a:srgbClr val="404040"/>
                </a:solidFill>
                <a:latin typeface="Arial"/>
                <a:cs typeface="Arial"/>
              </a:rPr>
              <a:t>ICMP</a:t>
            </a:r>
            <a:r>
              <a:rPr sz="3200" b="1" spc="-4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135">
                <a:solidFill>
                  <a:srgbClr val="404040"/>
                </a:solidFill>
                <a:latin typeface="Arial"/>
                <a:cs typeface="Arial"/>
              </a:rPr>
              <a:t>&amp;</a:t>
            </a:r>
            <a:r>
              <a:rPr sz="3200" b="1" spc="-4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434">
                <a:solidFill>
                  <a:srgbClr val="404040"/>
                </a:solidFill>
                <a:latin typeface="Arial"/>
                <a:cs typeface="Arial"/>
              </a:rPr>
              <a:t>UDP</a:t>
            </a:r>
            <a:r>
              <a:rPr sz="3200" b="1" spc="-4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330">
                <a:solidFill>
                  <a:srgbClr val="404040"/>
                </a:solidFill>
                <a:latin typeface="Arial"/>
                <a:cs typeface="Arial"/>
              </a:rPr>
              <a:t>Using</a:t>
            </a:r>
            <a:r>
              <a:rPr sz="3200" b="1" spc="-484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335">
                <a:solidFill>
                  <a:srgbClr val="404040"/>
                </a:solidFill>
                <a:latin typeface="Arial"/>
                <a:cs typeface="Arial"/>
              </a:rPr>
              <a:t>Scapy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Constructing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packets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2196" y="1554318"/>
            <a:ext cx="3373084" cy="4430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9297" y="2433078"/>
            <a:ext cx="4254161" cy="3487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16564" y="196850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Layer</a:t>
            </a:r>
            <a:r>
              <a:rPr sz="1800" b="1" spc="-6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stacking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0944860" cy="320865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135">
                <a:solidFill>
                  <a:srgbClr val="595959"/>
                </a:solidFill>
                <a:latin typeface="Century"/>
                <a:cs typeface="Century"/>
              </a:rPr>
              <a:t>Recall…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process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sends/receives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messages to/from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its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socket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socket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analogous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door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69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sending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process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shoves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message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out</a:t>
            </a:r>
            <a:r>
              <a:rPr sz="2000" spc="-5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door</a:t>
            </a:r>
            <a:endParaRPr sz="2000">
              <a:latin typeface="Arial"/>
              <a:cs typeface="Arial"/>
            </a:endParaRPr>
          </a:p>
          <a:p>
            <a:pPr marL="555625" marR="5080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sending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process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relies on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transport infrastructure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other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side of door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deliver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message to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socket at receiving</a:t>
            </a:r>
            <a:r>
              <a:rPr sz="20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8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two sockets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involved: one on each</a:t>
            </a:r>
            <a:r>
              <a:rPr sz="2000" spc="-6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1310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15"/>
              <a:t>Sockets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8462161" y="3961257"/>
            <a:ext cx="736600" cy="1998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2160" y="3961257"/>
            <a:ext cx="736600" cy="1998980"/>
          </a:xfrm>
          <a:custGeom>
            <a:avLst/>
            <a:gdLst/>
            <a:ahLst/>
            <a:cxnLst/>
            <a:rect l="l" t="t" r="r" b="b"/>
            <a:pathLst>
              <a:path w="736600" h="1998979">
                <a:moveTo>
                  <a:pt x="736600" y="1682750"/>
                </a:moveTo>
                <a:lnTo>
                  <a:pt x="0" y="0"/>
                </a:lnTo>
                <a:lnTo>
                  <a:pt x="9525" y="1997074"/>
                </a:lnTo>
                <a:lnTo>
                  <a:pt x="606425" y="1998662"/>
                </a:lnTo>
                <a:lnTo>
                  <a:pt x="736600" y="1682750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2943" y="5294819"/>
            <a:ext cx="1749425" cy="970280"/>
          </a:xfrm>
          <a:custGeom>
            <a:avLst/>
            <a:gdLst/>
            <a:ahLst/>
            <a:cxnLst/>
            <a:rect l="l" t="t" r="r" b="b"/>
            <a:pathLst>
              <a:path w="1749425" h="970279">
                <a:moveTo>
                  <a:pt x="141250" y="0"/>
                </a:moveTo>
                <a:lnTo>
                  <a:pt x="73442" y="10609"/>
                </a:lnTo>
                <a:lnTo>
                  <a:pt x="24057" y="71987"/>
                </a:lnTo>
                <a:lnTo>
                  <a:pt x="10559" y="117486"/>
                </a:lnTo>
                <a:lnTo>
                  <a:pt x="2937" y="168697"/>
                </a:lnTo>
                <a:lnTo>
                  <a:pt x="0" y="222497"/>
                </a:lnTo>
                <a:lnTo>
                  <a:pt x="555" y="275767"/>
                </a:lnTo>
                <a:lnTo>
                  <a:pt x="3414" y="325384"/>
                </a:lnTo>
                <a:lnTo>
                  <a:pt x="7383" y="368227"/>
                </a:lnTo>
                <a:lnTo>
                  <a:pt x="11935" y="418827"/>
                </a:lnTo>
                <a:lnTo>
                  <a:pt x="26015" y="466737"/>
                </a:lnTo>
                <a:lnTo>
                  <a:pt x="47717" y="511646"/>
                </a:lnTo>
                <a:lnTo>
                  <a:pt x="75136" y="553244"/>
                </a:lnTo>
                <a:lnTo>
                  <a:pt x="106367" y="591220"/>
                </a:lnTo>
                <a:lnTo>
                  <a:pt x="139503" y="625264"/>
                </a:lnTo>
                <a:lnTo>
                  <a:pt x="176508" y="653617"/>
                </a:lnTo>
                <a:lnTo>
                  <a:pt x="219301" y="676175"/>
                </a:lnTo>
                <a:lnTo>
                  <a:pt x="265904" y="695111"/>
                </a:lnTo>
                <a:lnTo>
                  <a:pt x="314343" y="712599"/>
                </a:lnTo>
                <a:lnTo>
                  <a:pt x="362641" y="730811"/>
                </a:lnTo>
                <a:lnTo>
                  <a:pt x="408821" y="751920"/>
                </a:lnTo>
                <a:lnTo>
                  <a:pt x="443458" y="773250"/>
                </a:lnTo>
                <a:lnTo>
                  <a:pt x="473428" y="796590"/>
                </a:lnTo>
                <a:lnTo>
                  <a:pt x="502154" y="820831"/>
                </a:lnTo>
                <a:lnTo>
                  <a:pt x="533058" y="844865"/>
                </a:lnTo>
                <a:lnTo>
                  <a:pt x="569561" y="867585"/>
                </a:lnTo>
                <a:lnTo>
                  <a:pt x="615087" y="887884"/>
                </a:lnTo>
                <a:lnTo>
                  <a:pt x="673058" y="904653"/>
                </a:lnTo>
                <a:lnTo>
                  <a:pt x="711212" y="912876"/>
                </a:lnTo>
                <a:lnTo>
                  <a:pt x="754704" y="921573"/>
                </a:lnTo>
                <a:lnTo>
                  <a:pt x="802618" y="930422"/>
                </a:lnTo>
                <a:lnTo>
                  <a:pt x="854039" y="939103"/>
                </a:lnTo>
                <a:lnTo>
                  <a:pt x="908051" y="947296"/>
                </a:lnTo>
                <a:lnTo>
                  <a:pt x="963736" y="954681"/>
                </a:lnTo>
                <a:lnTo>
                  <a:pt x="1020181" y="960936"/>
                </a:lnTo>
                <a:lnTo>
                  <a:pt x="1076468" y="965741"/>
                </a:lnTo>
                <a:lnTo>
                  <a:pt x="1131682" y="968776"/>
                </a:lnTo>
                <a:lnTo>
                  <a:pt x="1184907" y="969720"/>
                </a:lnTo>
                <a:lnTo>
                  <a:pt x="1235227" y="968254"/>
                </a:lnTo>
                <a:lnTo>
                  <a:pt x="1281726" y="964055"/>
                </a:lnTo>
                <a:lnTo>
                  <a:pt x="1323488" y="956805"/>
                </a:lnTo>
                <a:lnTo>
                  <a:pt x="1373292" y="942860"/>
                </a:lnTo>
                <a:lnTo>
                  <a:pt x="1420890" y="924441"/>
                </a:lnTo>
                <a:lnTo>
                  <a:pt x="1466008" y="902028"/>
                </a:lnTo>
                <a:lnTo>
                  <a:pt x="1508373" y="876103"/>
                </a:lnTo>
                <a:lnTo>
                  <a:pt x="1547709" y="847145"/>
                </a:lnTo>
                <a:lnTo>
                  <a:pt x="1583741" y="815636"/>
                </a:lnTo>
                <a:lnTo>
                  <a:pt x="1616197" y="782055"/>
                </a:lnTo>
                <a:lnTo>
                  <a:pt x="1644801" y="746884"/>
                </a:lnTo>
                <a:lnTo>
                  <a:pt x="1669278" y="710602"/>
                </a:lnTo>
                <a:lnTo>
                  <a:pt x="1689355" y="673691"/>
                </a:lnTo>
                <a:lnTo>
                  <a:pt x="1706541" y="633756"/>
                </a:lnTo>
                <a:lnTo>
                  <a:pt x="1721958" y="588966"/>
                </a:lnTo>
                <a:lnTo>
                  <a:pt x="1734753" y="540652"/>
                </a:lnTo>
                <a:lnTo>
                  <a:pt x="1744073" y="490144"/>
                </a:lnTo>
                <a:lnTo>
                  <a:pt x="1749063" y="438772"/>
                </a:lnTo>
                <a:lnTo>
                  <a:pt x="1748869" y="387866"/>
                </a:lnTo>
                <a:lnTo>
                  <a:pt x="1742640" y="338755"/>
                </a:lnTo>
                <a:lnTo>
                  <a:pt x="1729519" y="292769"/>
                </a:lnTo>
                <a:lnTo>
                  <a:pt x="1708655" y="251239"/>
                </a:lnTo>
                <a:lnTo>
                  <a:pt x="1679192" y="215494"/>
                </a:lnTo>
                <a:lnTo>
                  <a:pt x="1616259" y="172095"/>
                </a:lnTo>
                <a:lnTo>
                  <a:pt x="1575487" y="152540"/>
                </a:lnTo>
                <a:lnTo>
                  <a:pt x="1529770" y="134387"/>
                </a:lnTo>
                <a:lnTo>
                  <a:pt x="1480054" y="117617"/>
                </a:lnTo>
                <a:lnTo>
                  <a:pt x="1427281" y="102208"/>
                </a:lnTo>
                <a:lnTo>
                  <a:pt x="1372398" y="88140"/>
                </a:lnTo>
                <a:lnTo>
                  <a:pt x="1359091" y="85113"/>
                </a:lnTo>
                <a:lnTo>
                  <a:pt x="540940" y="85113"/>
                </a:lnTo>
                <a:lnTo>
                  <a:pt x="492383" y="81150"/>
                </a:lnTo>
                <a:lnTo>
                  <a:pt x="441017" y="71881"/>
                </a:lnTo>
                <a:lnTo>
                  <a:pt x="388045" y="59007"/>
                </a:lnTo>
                <a:lnTo>
                  <a:pt x="282101" y="29235"/>
                </a:lnTo>
                <a:lnTo>
                  <a:pt x="231538" y="15735"/>
                </a:lnTo>
                <a:lnTo>
                  <a:pt x="184186" y="5423"/>
                </a:lnTo>
                <a:lnTo>
                  <a:pt x="141250" y="0"/>
                </a:lnTo>
                <a:close/>
              </a:path>
              <a:path w="1749425" h="970279">
                <a:moveTo>
                  <a:pt x="953455" y="21965"/>
                </a:moveTo>
                <a:lnTo>
                  <a:pt x="901929" y="23603"/>
                </a:lnTo>
                <a:lnTo>
                  <a:pt x="853248" y="29271"/>
                </a:lnTo>
                <a:lnTo>
                  <a:pt x="806803" y="37818"/>
                </a:lnTo>
                <a:lnTo>
                  <a:pt x="761984" y="48094"/>
                </a:lnTo>
                <a:lnTo>
                  <a:pt x="718182" y="58947"/>
                </a:lnTo>
                <a:lnTo>
                  <a:pt x="674786" y="69227"/>
                </a:lnTo>
                <a:lnTo>
                  <a:pt x="631187" y="77782"/>
                </a:lnTo>
                <a:lnTo>
                  <a:pt x="586774" y="83461"/>
                </a:lnTo>
                <a:lnTo>
                  <a:pt x="540940" y="85113"/>
                </a:lnTo>
                <a:lnTo>
                  <a:pt x="1359091" y="85113"/>
                </a:lnTo>
                <a:lnTo>
                  <a:pt x="1316348" y="75393"/>
                </a:lnTo>
                <a:lnTo>
                  <a:pt x="1260076" y="63946"/>
                </a:lnTo>
                <a:lnTo>
                  <a:pt x="1204526" y="53780"/>
                </a:lnTo>
                <a:lnTo>
                  <a:pt x="1150642" y="44874"/>
                </a:lnTo>
                <a:lnTo>
                  <a:pt x="1099370" y="37207"/>
                </a:lnTo>
                <a:lnTo>
                  <a:pt x="1051653" y="30759"/>
                </a:lnTo>
                <a:lnTo>
                  <a:pt x="1008437" y="25510"/>
                </a:lnTo>
                <a:lnTo>
                  <a:pt x="953455" y="21965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64984" y="5422900"/>
            <a:ext cx="715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Internet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6160" y="5763068"/>
            <a:ext cx="2211705" cy="76200"/>
          </a:xfrm>
          <a:custGeom>
            <a:avLst/>
            <a:gdLst/>
            <a:ahLst/>
            <a:cxnLst/>
            <a:rect l="l" t="t" r="r" b="b"/>
            <a:pathLst>
              <a:path w="2211704" h="76200">
                <a:moveTo>
                  <a:pt x="2135187" y="42863"/>
                </a:moveTo>
                <a:lnTo>
                  <a:pt x="2135187" y="76201"/>
                </a:lnTo>
                <a:lnTo>
                  <a:pt x="2201862" y="42863"/>
                </a:lnTo>
                <a:lnTo>
                  <a:pt x="2135187" y="42863"/>
                </a:lnTo>
                <a:close/>
              </a:path>
              <a:path w="22117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2211704" h="76200">
                <a:moveTo>
                  <a:pt x="2135187" y="33338"/>
                </a:moveTo>
                <a:lnTo>
                  <a:pt x="2135187" y="42863"/>
                </a:lnTo>
                <a:lnTo>
                  <a:pt x="2147886" y="42863"/>
                </a:lnTo>
                <a:lnTo>
                  <a:pt x="2147886" y="33338"/>
                </a:lnTo>
                <a:lnTo>
                  <a:pt x="2135187" y="33338"/>
                </a:lnTo>
                <a:close/>
              </a:path>
              <a:path w="2211704" h="76200">
                <a:moveTo>
                  <a:pt x="2135187" y="1"/>
                </a:moveTo>
                <a:lnTo>
                  <a:pt x="2135187" y="33338"/>
                </a:lnTo>
                <a:lnTo>
                  <a:pt x="2147886" y="33338"/>
                </a:lnTo>
                <a:lnTo>
                  <a:pt x="2147886" y="42863"/>
                </a:lnTo>
                <a:lnTo>
                  <a:pt x="2201864" y="42862"/>
                </a:lnTo>
                <a:lnTo>
                  <a:pt x="2211387" y="38101"/>
                </a:lnTo>
                <a:lnTo>
                  <a:pt x="2135187" y="1"/>
                </a:lnTo>
                <a:close/>
              </a:path>
              <a:path w="2211704" h="76200">
                <a:moveTo>
                  <a:pt x="76200" y="33337"/>
                </a:moveTo>
                <a:lnTo>
                  <a:pt x="76200" y="42862"/>
                </a:lnTo>
                <a:lnTo>
                  <a:pt x="2135187" y="42863"/>
                </a:lnTo>
                <a:lnTo>
                  <a:pt x="2135187" y="33338"/>
                </a:lnTo>
                <a:lnTo>
                  <a:pt x="76200" y="33337"/>
                </a:lnTo>
                <a:close/>
              </a:path>
              <a:path w="2211704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2211704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78047" y="5060188"/>
            <a:ext cx="133350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40690" marR="5080" indent="-427990">
              <a:lnSpc>
                <a:spcPts val="1900"/>
              </a:lnSpc>
              <a:spcBef>
                <a:spcPts val="180"/>
              </a:spcBef>
              <a:tabLst>
                <a:tab pos="440055" algn="l"/>
              </a:tabLst>
            </a:pPr>
            <a:r>
              <a:rPr sz="1600" u="heavy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u="heavy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c</a:t>
            </a:r>
            <a:r>
              <a:rPr sz="1600" u="heavy" spc="-5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o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r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o</a:t>
            </a:r>
            <a:r>
              <a:rPr sz="1600" spc="-10">
                <a:solidFill>
                  <a:srgbClr val="CC0000"/>
                </a:solidFill>
                <a:latin typeface="Arial"/>
                <a:cs typeface="Arial"/>
              </a:rPr>
              <a:t>ll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d  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by</a:t>
            </a:r>
            <a:r>
              <a:rPr sz="1600" spc="-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3812" y="4133596"/>
            <a:ext cx="1311275" cy="485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controlled by  app</a:t>
            </a:r>
            <a:r>
              <a:rPr sz="1600" spc="-8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developer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1760" y="4024757"/>
            <a:ext cx="758825" cy="199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1761" y="4024757"/>
            <a:ext cx="758825" cy="1997075"/>
          </a:xfrm>
          <a:custGeom>
            <a:avLst/>
            <a:gdLst/>
            <a:ahLst/>
            <a:cxnLst/>
            <a:rect l="l" t="t" r="r" b="b"/>
            <a:pathLst>
              <a:path w="758825" h="1997075">
                <a:moveTo>
                  <a:pt x="0" y="1651000"/>
                </a:moveTo>
                <a:lnTo>
                  <a:pt x="758825" y="0"/>
                </a:lnTo>
                <a:lnTo>
                  <a:pt x="749300" y="1997075"/>
                </a:lnTo>
                <a:lnTo>
                  <a:pt x="65087" y="1978025"/>
                </a:lnTo>
                <a:lnTo>
                  <a:pt x="0" y="1651000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5035" y="3980307"/>
            <a:ext cx="1297305" cy="1981200"/>
          </a:xfrm>
          <a:custGeom>
            <a:avLst/>
            <a:gdLst/>
            <a:ahLst/>
            <a:cxnLst/>
            <a:rect l="l" t="t" r="r" b="b"/>
            <a:pathLst>
              <a:path w="1297304" h="1981200">
                <a:moveTo>
                  <a:pt x="0" y="0"/>
                </a:moveTo>
                <a:lnTo>
                  <a:pt x="1296987" y="0"/>
                </a:lnTo>
                <a:lnTo>
                  <a:pt x="1296987" y="1981199"/>
                </a:lnTo>
                <a:lnTo>
                  <a:pt x="0" y="1981199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6935" y="4034282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1"/>
                </a:lnTo>
                <a:lnTo>
                  <a:pt x="0" y="1979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86935" y="4034282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15622" y="4796282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776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82173" y="4796282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348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01223" y="4811267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04397" y="5115368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90110" y="5424932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90110" y="5710682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01223" y="5716523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969696"/>
                </a:solidFill>
                <a:latin typeface="Tahoma"/>
                <a:cs typeface="Tahoma"/>
              </a:rPr>
              <a:t>physical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01223" y="5430011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link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01223" y="5134355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969696"/>
                </a:solidFill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21872" y="4299394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495300" y="0"/>
                </a:moveTo>
                <a:lnTo>
                  <a:pt x="428090" y="1391"/>
                </a:lnTo>
                <a:lnTo>
                  <a:pt x="363629" y="5443"/>
                </a:lnTo>
                <a:lnTo>
                  <a:pt x="302506" y="11976"/>
                </a:lnTo>
                <a:lnTo>
                  <a:pt x="245312" y="20806"/>
                </a:lnTo>
                <a:lnTo>
                  <a:pt x="192636" y="31754"/>
                </a:lnTo>
                <a:lnTo>
                  <a:pt x="145070" y="44636"/>
                </a:lnTo>
                <a:lnTo>
                  <a:pt x="103201" y="59272"/>
                </a:lnTo>
                <a:lnTo>
                  <a:pt x="67622" y="75480"/>
                </a:lnTo>
                <a:lnTo>
                  <a:pt x="17692" y="111885"/>
                </a:lnTo>
                <a:lnTo>
                  <a:pt x="0" y="152400"/>
                </a:lnTo>
                <a:lnTo>
                  <a:pt x="4521" y="173079"/>
                </a:lnTo>
                <a:lnTo>
                  <a:pt x="38923" y="211720"/>
                </a:lnTo>
                <a:lnTo>
                  <a:pt x="103201" y="245527"/>
                </a:lnTo>
                <a:lnTo>
                  <a:pt x="145070" y="260162"/>
                </a:lnTo>
                <a:lnTo>
                  <a:pt x="192636" y="273045"/>
                </a:lnTo>
                <a:lnTo>
                  <a:pt x="245312" y="283992"/>
                </a:lnTo>
                <a:lnTo>
                  <a:pt x="302506" y="292823"/>
                </a:lnTo>
                <a:lnTo>
                  <a:pt x="363629" y="299356"/>
                </a:lnTo>
                <a:lnTo>
                  <a:pt x="428090" y="303408"/>
                </a:lnTo>
                <a:lnTo>
                  <a:pt x="495300" y="304800"/>
                </a:lnTo>
                <a:lnTo>
                  <a:pt x="562509" y="303408"/>
                </a:lnTo>
                <a:lnTo>
                  <a:pt x="626970" y="299356"/>
                </a:lnTo>
                <a:lnTo>
                  <a:pt x="688093" y="292823"/>
                </a:lnTo>
                <a:lnTo>
                  <a:pt x="745287" y="283992"/>
                </a:lnTo>
                <a:lnTo>
                  <a:pt x="797963" y="273045"/>
                </a:lnTo>
                <a:lnTo>
                  <a:pt x="845530" y="260162"/>
                </a:lnTo>
                <a:lnTo>
                  <a:pt x="887398" y="245527"/>
                </a:lnTo>
                <a:lnTo>
                  <a:pt x="922977" y="229319"/>
                </a:lnTo>
                <a:lnTo>
                  <a:pt x="972907" y="192913"/>
                </a:lnTo>
                <a:lnTo>
                  <a:pt x="990600" y="152400"/>
                </a:lnTo>
                <a:lnTo>
                  <a:pt x="986078" y="131720"/>
                </a:lnTo>
                <a:lnTo>
                  <a:pt x="951677" y="93078"/>
                </a:lnTo>
                <a:lnTo>
                  <a:pt x="887398" y="59272"/>
                </a:lnTo>
                <a:lnTo>
                  <a:pt x="845530" y="44636"/>
                </a:lnTo>
                <a:lnTo>
                  <a:pt x="797963" y="31754"/>
                </a:lnTo>
                <a:lnTo>
                  <a:pt x="745287" y="20806"/>
                </a:lnTo>
                <a:lnTo>
                  <a:pt x="688093" y="11976"/>
                </a:lnTo>
                <a:lnTo>
                  <a:pt x="626970" y="5443"/>
                </a:lnTo>
                <a:lnTo>
                  <a:pt x="562509" y="1391"/>
                </a:lnTo>
                <a:lnTo>
                  <a:pt x="4953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872" y="4299394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0" y="152400"/>
                </a:moveTo>
                <a:lnTo>
                  <a:pt x="17692" y="111886"/>
                </a:lnTo>
                <a:lnTo>
                  <a:pt x="67622" y="75480"/>
                </a:lnTo>
                <a:lnTo>
                  <a:pt x="103201" y="59272"/>
                </a:lnTo>
                <a:lnTo>
                  <a:pt x="145070" y="44636"/>
                </a:lnTo>
                <a:lnTo>
                  <a:pt x="192636" y="31754"/>
                </a:lnTo>
                <a:lnTo>
                  <a:pt x="245312" y="20807"/>
                </a:lnTo>
                <a:lnTo>
                  <a:pt x="302506" y="11976"/>
                </a:lnTo>
                <a:lnTo>
                  <a:pt x="363629" y="5443"/>
                </a:lnTo>
                <a:lnTo>
                  <a:pt x="428090" y="1391"/>
                </a:lnTo>
                <a:lnTo>
                  <a:pt x="495300" y="0"/>
                </a:lnTo>
                <a:lnTo>
                  <a:pt x="562509" y="1391"/>
                </a:lnTo>
                <a:lnTo>
                  <a:pt x="626970" y="5443"/>
                </a:lnTo>
                <a:lnTo>
                  <a:pt x="688093" y="11976"/>
                </a:lnTo>
                <a:lnTo>
                  <a:pt x="745287" y="20807"/>
                </a:lnTo>
                <a:lnTo>
                  <a:pt x="797963" y="31754"/>
                </a:lnTo>
                <a:lnTo>
                  <a:pt x="845529" y="44636"/>
                </a:lnTo>
                <a:lnTo>
                  <a:pt x="887398" y="59272"/>
                </a:lnTo>
                <a:lnTo>
                  <a:pt x="922977" y="75480"/>
                </a:lnTo>
                <a:lnTo>
                  <a:pt x="972907" y="111886"/>
                </a:lnTo>
                <a:lnTo>
                  <a:pt x="990600" y="152400"/>
                </a:lnTo>
                <a:lnTo>
                  <a:pt x="986078" y="173079"/>
                </a:lnTo>
                <a:lnTo>
                  <a:pt x="951676" y="211720"/>
                </a:lnTo>
                <a:lnTo>
                  <a:pt x="887398" y="245527"/>
                </a:lnTo>
                <a:lnTo>
                  <a:pt x="845529" y="260163"/>
                </a:lnTo>
                <a:lnTo>
                  <a:pt x="797963" y="273045"/>
                </a:lnTo>
                <a:lnTo>
                  <a:pt x="745287" y="283992"/>
                </a:lnTo>
                <a:lnTo>
                  <a:pt x="688093" y="292823"/>
                </a:lnTo>
                <a:lnTo>
                  <a:pt x="626970" y="299356"/>
                </a:lnTo>
                <a:lnTo>
                  <a:pt x="562509" y="303408"/>
                </a:lnTo>
                <a:lnTo>
                  <a:pt x="495300" y="304800"/>
                </a:lnTo>
                <a:lnTo>
                  <a:pt x="428090" y="303408"/>
                </a:lnTo>
                <a:lnTo>
                  <a:pt x="363629" y="299356"/>
                </a:lnTo>
                <a:lnTo>
                  <a:pt x="302506" y="292823"/>
                </a:lnTo>
                <a:lnTo>
                  <a:pt x="245312" y="283992"/>
                </a:lnTo>
                <a:lnTo>
                  <a:pt x="192636" y="273045"/>
                </a:lnTo>
                <a:lnTo>
                  <a:pt x="145070" y="260163"/>
                </a:lnTo>
                <a:lnTo>
                  <a:pt x="103201" y="245527"/>
                </a:lnTo>
                <a:lnTo>
                  <a:pt x="67622" y="229319"/>
                </a:lnTo>
                <a:lnTo>
                  <a:pt x="17692" y="1929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01223" y="4019295"/>
            <a:ext cx="1244600" cy="5664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405"/>
              </a:spcBef>
            </a:pPr>
            <a:r>
              <a:rPr sz="1400">
                <a:latin typeface="Tahoma"/>
                <a:cs typeface="Tahoma"/>
              </a:rPr>
              <a:t>application</a:t>
            </a:r>
          </a:p>
          <a:p>
            <a:pPr marL="259715">
              <a:lnSpc>
                <a:spcPct val="100000"/>
              </a:lnSpc>
              <a:spcBef>
                <a:spcPts val="355"/>
              </a:spcBef>
            </a:pPr>
            <a:r>
              <a:rPr sz="1600" spc="-5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69522" y="4659757"/>
            <a:ext cx="546100" cy="225425"/>
          </a:xfrm>
          <a:custGeom>
            <a:avLst/>
            <a:gdLst/>
            <a:ahLst/>
            <a:cxnLst/>
            <a:rect l="l" t="t" r="r" b="b"/>
            <a:pathLst>
              <a:path w="546100" h="225425">
                <a:moveTo>
                  <a:pt x="0" y="0"/>
                </a:moveTo>
                <a:lnTo>
                  <a:pt x="546100" y="0"/>
                </a:lnTo>
                <a:lnTo>
                  <a:pt x="546100" y="225425"/>
                </a:lnTo>
                <a:lnTo>
                  <a:pt x="0" y="225425"/>
                </a:lnTo>
                <a:lnTo>
                  <a:pt x="0" y="0"/>
                </a:lnTo>
                <a:close/>
              </a:path>
            </a:pathLst>
          </a:custGeom>
          <a:solidFill>
            <a:srgbClr val="C96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9522" y="4659757"/>
            <a:ext cx="546100" cy="225425"/>
          </a:xfrm>
          <a:custGeom>
            <a:avLst/>
            <a:gdLst/>
            <a:ahLst/>
            <a:cxnLst/>
            <a:rect l="l" t="t" r="r" b="b"/>
            <a:pathLst>
              <a:path w="546100" h="225425">
                <a:moveTo>
                  <a:pt x="0" y="0"/>
                </a:moveTo>
                <a:lnTo>
                  <a:pt x="546100" y="0"/>
                </a:lnTo>
                <a:lnTo>
                  <a:pt x="546100" y="225425"/>
                </a:lnTo>
                <a:lnTo>
                  <a:pt x="0" y="2254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76642" y="4689062"/>
            <a:ext cx="327660" cy="171450"/>
          </a:xfrm>
          <a:custGeom>
            <a:avLst/>
            <a:gdLst/>
            <a:ahLst/>
            <a:cxnLst/>
            <a:rect l="l" t="t" r="r" b="b"/>
            <a:pathLst>
              <a:path w="327660" h="171450">
                <a:moveTo>
                  <a:pt x="0" y="0"/>
                </a:moveTo>
                <a:lnTo>
                  <a:pt x="327659" y="0"/>
                </a:lnTo>
                <a:lnTo>
                  <a:pt x="327659" y="171323"/>
                </a:lnTo>
                <a:lnTo>
                  <a:pt x="0" y="1713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23205" y="4790503"/>
            <a:ext cx="57150" cy="60960"/>
          </a:xfrm>
          <a:custGeom>
            <a:avLst/>
            <a:gdLst/>
            <a:ahLst/>
            <a:cxnLst/>
            <a:rect l="l" t="t" r="r" b="b"/>
            <a:pathLst>
              <a:path w="57150" h="60960">
                <a:moveTo>
                  <a:pt x="0" y="0"/>
                </a:moveTo>
                <a:lnTo>
                  <a:pt x="56710" y="0"/>
                </a:lnTo>
                <a:lnTo>
                  <a:pt x="56710" y="60864"/>
                </a:lnTo>
                <a:lnTo>
                  <a:pt x="0" y="6086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627" y="4792757"/>
            <a:ext cx="54610" cy="60960"/>
          </a:xfrm>
          <a:custGeom>
            <a:avLst/>
            <a:gdLst/>
            <a:ahLst/>
            <a:cxnLst/>
            <a:rect l="l" t="t" r="r" b="b"/>
            <a:pathLst>
              <a:path w="54610" h="60960">
                <a:moveTo>
                  <a:pt x="0" y="0"/>
                </a:moveTo>
                <a:lnTo>
                  <a:pt x="54610" y="0"/>
                </a:lnTo>
                <a:lnTo>
                  <a:pt x="54610" y="60864"/>
                </a:lnTo>
                <a:lnTo>
                  <a:pt x="0" y="6086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87398" y="3951732"/>
            <a:ext cx="1297305" cy="1981200"/>
          </a:xfrm>
          <a:custGeom>
            <a:avLst/>
            <a:gdLst/>
            <a:ahLst/>
            <a:cxnLst/>
            <a:rect l="l" t="t" r="r" b="b"/>
            <a:pathLst>
              <a:path w="1297304" h="1981200">
                <a:moveTo>
                  <a:pt x="0" y="0"/>
                </a:moveTo>
                <a:lnTo>
                  <a:pt x="1296987" y="0"/>
                </a:lnTo>
                <a:lnTo>
                  <a:pt x="1296987" y="1981199"/>
                </a:lnTo>
                <a:lnTo>
                  <a:pt x="0" y="1981199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9298" y="4005707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1"/>
                </a:lnTo>
                <a:lnTo>
                  <a:pt x="0" y="1979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49298" y="4005707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77985" y="4767707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775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44535" y="4767707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350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407996" y="4780788"/>
            <a:ext cx="734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66760" y="5086793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52472" y="5396357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52472" y="5682107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441398" y="5686044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p</a:t>
            </a:r>
            <a:r>
              <a:rPr sz="1400" spc="-20">
                <a:solidFill>
                  <a:srgbClr val="969696"/>
                </a:solidFill>
                <a:latin typeface="Tahoma"/>
                <a:cs typeface="Tahoma"/>
              </a:rPr>
              <a:t>h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36565" y="5399532"/>
            <a:ext cx="295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>
                <a:solidFill>
                  <a:srgbClr val="969696"/>
                </a:solidFill>
                <a:latin typeface="Tahoma"/>
                <a:cs typeface="Tahoma"/>
              </a:rPr>
              <a:t>li</a:t>
            </a: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n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46160" y="5106923"/>
            <a:ext cx="657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n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e</a:t>
            </a: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t</a:t>
            </a:r>
            <a:r>
              <a:rPr sz="1400" spc="-5">
                <a:solidFill>
                  <a:srgbClr val="969696"/>
                </a:solidFill>
                <a:latin typeface="Tahoma"/>
                <a:cs typeface="Tahoma"/>
              </a:rPr>
              <a:t>w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o</a:t>
            </a:r>
            <a:r>
              <a:rPr sz="1400" spc="-5">
                <a:solidFill>
                  <a:srgbClr val="969696"/>
                </a:solidFill>
                <a:latin typeface="Tahoma"/>
                <a:cs typeface="Tahoma"/>
              </a:rPr>
              <a:t>r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84235" y="4270819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495300" y="0"/>
                </a:moveTo>
                <a:lnTo>
                  <a:pt x="428090" y="1391"/>
                </a:lnTo>
                <a:lnTo>
                  <a:pt x="363629" y="5443"/>
                </a:lnTo>
                <a:lnTo>
                  <a:pt x="302506" y="11976"/>
                </a:lnTo>
                <a:lnTo>
                  <a:pt x="245312" y="20806"/>
                </a:lnTo>
                <a:lnTo>
                  <a:pt x="192636" y="31754"/>
                </a:lnTo>
                <a:lnTo>
                  <a:pt x="145070" y="44636"/>
                </a:lnTo>
                <a:lnTo>
                  <a:pt x="103201" y="59272"/>
                </a:lnTo>
                <a:lnTo>
                  <a:pt x="67622" y="75480"/>
                </a:lnTo>
                <a:lnTo>
                  <a:pt x="17692" y="111885"/>
                </a:lnTo>
                <a:lnTo>
                  <a:pt x="0" y="152400"/>
                </a:lnTo>
                <a:lnTo>
                  <a:pt x="4521" y="173079"/>
                </a:lnTo>
                <a:lnTo>
                  <a:pt x="38923" y="211720"/>
                </a:lnTo>
                <a:lnTo>
                  <a:pt x="103201" y="245527"/>
                </a:lnTo>
                <a:lnTo>
                  <a:pt x="145070" y="260162"/>
                </a:lnTo>
                <a:lnTo>
                  <a:pt x="192636" y="273045"/>
                </a:lnTo>
                <a:lnTo>
                  <a:pt x="245312" y="283992"/>
                </a:lnTo>
                <a:lnTo>
                  <a:pt x="302506" y="292823"/>
                </a:lnTo>
                <a:lnTo>
                  <a:pt x="363629" y="299356"/>
                </a:lnTo>
                <a:lnTo>
                  <a:pt x="428090" y="303408"/>
                </a:lnTo>
                <a:lnTo>
                  <a:pt x="495300" y="304800"/>
                </a:lnTo>
                <a:lnTo>
                  <a:pt x="562509" y="303408"/>
                </a:lnTo>
                <a:lnTo>
                  <a:pt x="626970" y="299356"/>
                </a:lnTo>
                <a:lnTo>
                  <a:pt x="688093" y="292823"/>
                </a:lnTo>
                <a:lnTo>
                  <a:pt x="745287" y="283992"/>
                </a:lnTo>
                <a:lnTo>
                  <a:pt x="797963" y="273045"/>
                </a:lnTo>
                <a:lnTo>
                  <a:pt x="845529" y="260162"/>
                </a:lnTo>
                <a:lnTo>
                  <a:pt x="887398" y="245527"/>
                </a:lnTo>
                <a:lnTo>
                  <a:pt x="922977" y="229319"/>
                </a:lnTo>
                <a:lnTo>
                  <a:pt x="972907" y="192913"/>
                </a:lnTo>
                <a:lnTo>
                  <a:pt x="990600" y="152400"/>
                </a:lnTo>
                <a:lnTo>
                  <a:pt x="986078" y="131720"/>
                </a:lnTo>
                <a:lnTo>
                  <a:pt x="951676" y="93078"/>
                </a:lnTo>
                <a:lnTo>
                  <a:pt x="887398" y="59272"/>
                </a:lnTo>
                <a:lnTo>
                  <a:pt x="845529" y="44636"/>
                </a:lnTo>
                <a:lnTo>
                  <a:pt x="797963" y="31754"/>
                </a:lnTo>
                <a:lnTo>
                  <a:pt x="745287" y="20806"/>
                </a:lnTo>
                <a:lnTo>
                  <a:pt x="688093" y="11976"/>
                </a:lnTo>
                <a:lnTo>
                  <a:pt x="626970" y="5443"/>
                </a:lnTo>
                <a:lnTo>
                  <a:pt x="562509" y="1391"/>
                </a:lnTo>
                <a:lnTo>
                  <a:pt x="4953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84235" y="4270819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0" y="152400"/>
                </a:moveTo>
                <a:lnTo>
                  <a:pt x="17692" y="111886"/>
                </a:lnTo>
                <a:lnTo>
                  <a:pt x="67622" y="75480"/>
                </a:lnTo>
                <a:lnTo>
                  <a:pt x="103201" y="59272"/>
                </a:lnTo>
                <a:lnTo>
                  <a:pt x="145070" y="44636"/>
                </a:lnTo>
                <a:lnTo>
                  <a:pt x="192636" y="31754"/>
                </a:lnTo>
                <a:lnTo>
                  <a:pt x="245312" y="20807"/>
                </a:lnTo>
                <a:lnTo>
                  <a:pt x="302506" y="11976"/>
                </a:lnTo>
                <a:lnTo>
                  <a:pt x="363629" y="5443"/>
                </a:lnTo>
                <a:lnTo>
                  <a:pt x="428090" y="1391"/>
                </a:lnTo>
                <a:lnTo>
                  <a:pt x="495300" y="0"/>
                </a:lnTo>
                <a:lnTo>
                  <a:pt x="562509" y="1391"/>
                </a:lnTo>
                <a:lnTo>
                  <a:pt x="626970" y="5443"/>
                </a:lnTo>
                <a:lnTo>
                  <a:pt x="688093" y="11976"/>
                </a:lnTo>
                <a:lnTo>
                  <a:pt x="745287" y="20807"/>
                </a:lnTo>
                <a:lnTo>
                  <a:pt x="797963" y="31754"/>
                </a:lnTo>
                <a:lnTo>
                  <a:pt x="845529" y="44636"/>
                </a:lnTo>
                <a:lnTo>
                  <a:pt x="887398" y="59272"/>
                </a:lnTo>
                <a:lnTo>
                  <a:pt x="922977" y="75480"/>
                </a:lnTo>
                <a:lnTo>
                  <a:pt x="972907" y="111886"/>
                </a:lnTo>
                <a:lnTo>
                  <a:pt x="990600" y="152400"/>
                </a:lnTo>
                <a:lnTo>
                  <a:pt x="986078" y="173079"/>
                </a:lnTo>
                <a:lnTo>
                  <a:pt x="951676" y="211720"/>
                </a:lnTo>
                <a:lnTo>
                  <a:pt x="887398" y="245527"/>
                </a:lnTo>
                <a:lnTo>
                  <a:pt x="845529" y="260163"/>
                </a:lnTo>
                <a:lnTo>
                  <a:pt x="797963" y="273045"/>
                </a:lnTo>
                <a:lnTo>
                  <a:pt x="745287" y="283992"/>
                </a:lnTo>
                <a:lnTo>
                  <a:pt x="688093" y="292823"/>
                </a:lnTo>
                <a:lnTo>
                  <a:pt x="626970" y="299356"/>
                </a:lnTo>
                <a:lnTo>
                  <a:pt x="562509" y="303408"/>
                </a:lnTo>
                <a:lnTo>
                  <a:pt x="495300" y="304800"/>
                </a:lnTo>
                <a:lnTo>
                  <a:pt x="428090" y="303408"/>
                </a:lnTo>
                <a:lnTo>
                  <a:pt x="363629" y="299356"/>
                </a:lnTo>
                <a:lnTo>
                  <a:pt x="302506" y="292823"/>
                </a:lnTo>
                <a:lnTo>
                  <a:pt x="245312" y="283992"/>
                </a:lnTo>
                <a:lnTo>
                  <a:pt x="192636" y="273045"/>
                </a:lnTo>
                <a:lnTo>
                  <a:pt x="145070" y="260163"/>
                </a:lnTo>
                <a:lnTo>
                  <a:pt x="103201" y="245527"/>
                </a:lnTo>
                <a:lnTo>
                  <a:pt x="67622" y="229319"/>
                </a:lnTo>
                <a:lnTo>
                  <a:pt x="17692" y="1929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374628" y="3986148"/>
            <a:ext cx="871219" cy="5721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00">
                <a:latin typeface="Tahoma"/>
                <a:cs typeface="Tahoma"/>
              </a:rPr>
              <a:t>app</a:t>
            </a:r>
            <a:r>
              <a:rPr sz="1400" spc="5">
                <a:latin typeface="Tahoma"/>
                <a:cs typeface="Tahoma"/>
              </a:rPr>
              <a:t>l</a:t>
            </a:r>
            <a:r>
              <a:rPr sz="1400">
                <a:latin typeface="Tahoma"/>
                <a:cs typeface="Tahoma"/>
              </a:rPr>
              <a:t>ica</a:t>
            </a:r>
            <a:r>
              <a:rPr sz="1400" spc="-5">
                <a:latin typeface="Tahoma"/>
                <a:cs typeface="Tahoma"/>
              </a:rPr>
              <a:t>t</a:t>
            </a:r>
            <a:r>
              <a:rPr sz="1400">
                <a:latin typeface="Tahoma"/>
                <a:cs typeface="Tahoma"/>
              </a:rPr>
              <a:t>ion</a:t>
            </a:r>
          </a:p>
          <a:p>
            <a:pPr marL="48895">
              <a:lnSpc>
                <a:spcPct val="100000"/>
              </a:lnSpc>
              <a:spcBef>
                <a:spcPts val="380"/>
              </a:spcBef>
            </a:pPr>
            <a:r>
              <a:rPr sz="1600" spc="-5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531885" y="4631182"/>
            <a:ext cx="546100" cy="225425"/>
          </a:xfrm>
          <a:custGeom>
            <a:avLst/>
            <a:gdLst/>
            <a:ahLst/>
            <a:cxnLst/>
            <a:rect l="l" t="t" r="r" b="b"/>
            <a:pathLst>
              <a:path w="546100" h="225425">
                <a:moveTo>
                  <a:pt x="0" y="0"/>
                </a:moveTo>
                <a:lnTo>
                  <a:pt x="546100" y="0"/>
                </a:lnTo>
                <a:lnTo>
                  <a:pt x="546100" y="225425"/>
                </a:lnTo>
                <a:lnTo>
                  <a:pt x="0" y="225425"/>
                </a:lnTo>
                <a:lnTo>
                  <a:pt x="0" y="0"/>
                </a:lnTo>
                <a:close/>
              </a:path>
            </a:pathLst>
          </a:custGeom>
          <a:solidFill>
            <a:srgbClr val="C96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39005" y="4660487"/>
            <a:ext cx="327660" cy="171450"/>
          </a:xfrm>
          <a:custGeom>
            <a:avLst/>
            <a:gdLst/>
            <a:ahLst/>
            <a:cxnLst/>
            <a:rect l="l" t="t" r="r" b="b"/>
            <a:pathLst>
              <a:path w="327659" h="171450">
                <a:moveTo>
                  <a:pt x="0" y="0"/>
                </a:moveTo>
                <a:lnTo>
                  <a:pt x="327660" y="0"/>
                </a:lnTo>
                <a:lnTo>
                  <a:pt x="327660" y="171323"/>
                </a:lnTo>
                <a:lnTo>
                  <a:pt x="0" y="1713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85568" y="4761928"/>
            <a:ext cx="57150" cy="60960"/>
          </a:xfrm>
          <a:custGeom>
            <a:avLst/>
            <a:gdLst/>
            <a:ahLst/>
            <a:cxnLst/>
            <a:rect l="l" t="t" r="r" b="b"/>
            <a:pathLst>
              <a:path w="57150" h="60960">
                <a:moveTo>
                  <a:pt x="0" y="0"/>
                </a:moveTo>
                <a:lnTo>
                  <a:pt x="56710" y="0"/>
                </a:lnTo>
                <a:lnTo>
                  <a:pt x="56710" y="60864"/>
                </a:lnTo>
                <a:lnTo>
                  <a:pt x="0" y="6086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54990" y="4764182"/>
            <a:ext cx="54610" cy="60960"/>
          </a:xfrm>
          <a:custGeom>
            <a:avLst/>
            <a:gdLst/>
            <a:ahLst/>
            <a:cxnLst/>
            <a:rect l="l" t="t" r="r" b="b"/>
            <a:pathLst>
              <a:path w="54609" h="60960">
                <a:moveTo>
                  <a:pt x="0" y="0"/>
                </a:moveTo>
                <a:lnTo>
                  <a:pt x="54610" y="0"/>
                </a:lnTo>
                <a:lnTo>
                  <a:pt x="54610" y="60864"/>
                </a:lnTo>
                <a:lnTo>
                  <a:pt x="0" y="6086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41510" y="4402582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609600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66935" y="4828032"/>
            <a:ext cx="0" cy="1022350"/>
          </a:xfrm>
          <a:custGeom>
            <a:avLst/>
            <a:gdLst/>
            <a:ahLst/>
            <a:cxnLst/>
            <a:rect l="l" t="t" r="r" b="b"/>
            <a:pathLst>
              <a:path h="1022350">
                <a:moveTo>
                  <a:pt x="0" y="0"/>
                </a:moveTo>
                <a:lnTo>
                  <a:pt x="1" y="1022350"/>
                </a:lnTo>
              </a:path>
            </a:pathLst>
          </a:custGeom>
          <a:ln w="190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83387" y="4079748"/>
            <a:ext cx="760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>
                <a:solidFill>
                  <a:srgbClr val="CC0000"/>
                </a:solidFill>
                <a:latin typeface="Arial"/>
                <a:cs typeface="Arial"/>
              </a:rPr>
              <a:t>socket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507697" y="4283519"/>
            <a:ext cx="968375" cy="434975"/>
          </a:xfrm>
          <a:custGeom>
            <a:avLst/>
            <a:gdLst/>
            <a:ahLst/>
            <a:cxnLst/>
            <a:rect l="l" t="t" r="r" b="b"/>
            <a:pathLst>
              <a:path w="968375" h="434975">
                <a:moveTo>
                  <a:pt x="0" y="434975"/>
                </a:moveTo>
                <a:lnTo>
                  <a:pt x="968375" y="0"/>
                </a:lnTo>
              </a:path>
            </a:pathLst>
          </a:custGeom>
          <a:ln w="190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42860" y="4272407"/>
            <a:ext cx="968375" cy="434975"/>
          </a:xfrm>
          <a:custGeom>
            <a:avLst/>
            <a:gdLst/>
            <a:ahLst/>
            <a:cxnLst/>
            <a:rect l="l" t="t" r="r" b="b"/>
            <a:pathLst>
              <a:path w="968375" h="434975">
                <a:moveTo>
                  <a:pt x="968375" y="434975"/>
                </a:moveTo>
                <a:lnTo>
                  <a:pt x="0" y="0"/>
                </a:lnTo>
              </a:path>
            </a:pathLst>
          </a:custGeom>
          <a:ln w="190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97898" y="5337619"/>
            <a:ext cx="719137" cy="773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04320" y="5411782"/>
            <a:ext cx="349672" cy="3540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93972" y="5532882"/>
            <a:ext cx="719138" cy="773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57016" y="5607044"/>
            <a:ext cx="349672" cy="354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48449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/>
              <a:t>Spoofing</a:t>
            </a:r>
            <a:r>
              <a:rPr sz="3200" spc="-490"/>
              <a:t> </a:t>
            </a:r>
            <a:r>
              <a:rPr sz="3200" spc="-340"/>
              <a:t>ICMP</a:t>
            </a:r>
            <a:r>
              <a:rPr sz="3200" spc="-490"/>
              <a:t> </a:t>
            </a:r>
            <a:r>
              <a:rPr sz="3200" spc="-135"/>
              <a:t>&amp;</a:t>
            </a:r>
            <a:r>
              <a:rPr sz="3200" spc="-495"/>
              <a:t> </a:t>
            </a:r>
            <a:r>
              <a:rPr sz="3200" spc="-434"/>
              <a:t>UDP</a:t>
            </a:r>
            <a:r>
              <a:rPr sz="3200" spc="-490"/>
              <a:t> </a:t>
            </a:r>
            <a:r>
              <a:rPr sz="3200" spc="-330"/>
              <a:t>Using</a:t>
            </a:r>
            <a:r>
              <a:rPr sz="3200" spc="-484"/>
              <a:t> </a:t>
            </a:r>
            <a:r>
              <a:rPr sz="3200" spc="-335"/>
              <a:t>Scapy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ICMP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and </a:t>
            </a:r>
            <a:r>
              <a:rPr sz="2200" b="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b="0" spc="-2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spoofing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2761" y="1728941"/>
            <a:ext cx="5700439" cy="1965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641" y="3979797"/>
            <a:ext cx="6001199" cy="2127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1916" y="2681732"/>
            <a:ext cx="1647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ICMP</a:t>
            </a:r>
            <a:r>
              <a:rPr sz="1800" b="1" spc="-10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Spoofing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1916" y="4879340"/>
            <a:ext cx="155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UDP</a:t>
            </a:r>
            <a:r>
              <a:rPr sz="1800" b="1" spc="-9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Spoofing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0960100" cy="36810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50">
                <a:solidFill>
                  <a:srgbClr val="595959"/>
                </a:solidFill>
                <a:latin typeface="Century"/>
                <a:cs typeface="Century"/>
              </a:rPr>
              <a:t>Sniff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request and </a:t>
            </a:r>
            <a:r>
              <a:rPr sz="2200" spc="5">
                <a:solidFill>
                  <a:srgbClr val="595959"/>
                </a:solidFill>
                <a:latin typeface="Century"/>
                <a:cs typeface="Century"/>
              </a:rPr>
              <a:t>spoof</a:t>
            </a:r>
            <a:r>
              <a:rPr sz="2200" spc="-4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0">
                <a:solidFill>
                  <a:srgbClr val="595959"/>
                </a:solidFill>
                <a:latin typeface="Century"/>
                <a:cs typeface="Century"/>
              </a:rPr>
              <a:t>reply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2699"/>
              </a:lnSpc>
              <a:spcBef>
                <a:spcPts val="144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In many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situations, we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need to capture packets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first,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and then spoof a response based  on the captured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packets.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Procedure </a:t>
            </a:r>
            <a:r>
              <a:rPr sz="2200" i="1" spc="-5">
                <a:solidFill>
                  <a:srgbClr val="12121E"/>
                </a:solidFill>
                <a:latin typeface="Arial"/>
                <a:cs typeface="Arial"/>
              </a:rPr>
              <a:t>(using UDP </a:t>
            </a:r>
            <a:r>
              <a:rPr sz="2200" i="1">
                <a:solidFill>
                  <a:srgbClr val="12121E"/>
                </a:solidFill>
                <a:latin typeface="Arial"/>
                <a:cs typeface="Arial"/>
              </a:rPr>
              <a:t>as</a:t>
            </a:r>
            <a:r>
              <a:rPr sz="2200" i="1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i="1" spc="-5">
                <a:solidFill>
                  <a:srgbClr val="12121E"/>
                </a:solidFill>
                <a:latin typeface="Arial"/>
                <a:cs typeface="Arial"/>
              </a:rPr>
              <a:t>example)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Use PCAP API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capture the packets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of</a:t>
            </a:r>
            <a:r>
              <a:rPr sz="2000" spc="-2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interests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8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Make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 copy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from the captured</a:t>
            </a:r>
            <a:r>
              <a:rPr sz="2000" spc="-5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packet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0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Replace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UDP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data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field with a new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message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swap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source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destination</a:t>
            </a:r>
            <a:r>
              <a:rPr sz="2000" spc="-10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fields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Send out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spoofed</a:t>
            </a:r>
            <a:r>
              <a:rPr sz="20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reply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4377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Sniffing</a:t>
            </a:r>
            <a:r>
              <a:rPr sz="3200" spc="-495"/>
              <a:t> </a:t>
            </a:r>
            <a:r>
              <a:rPr sz="3200" spc="-245"/>
              <a:t>and</a:t>
            </a:r>
            <a:r>
              <a:rPr sz="3200" spc="-490"/>
              <a:t> </a:t>
            </a:r>
            <a:r>
              <a:rPr sz="3200" spc="-305"/>
              <a:t>Then</a:t>
            </a:r>
            <a:r>
              <a:rPr sz="3200" spc="-500"/>
              <a:t> </a:t>
            </a:r>
            <a:r>
              <a:rPr sz="3200" spc="-285"/>
              <a:t>Spoofing</a:t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653859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Sniffing</a:t>
            </a:r>
            <a:r>
              <a:rPr sz="3200" spc="-480"/>
              <a:t> </a:t>
            </a:r>
            <a:r>
              <a:rPr sz="3200" spc="-245"/>
              <a:t>and</a:t>
            </a:r>
            <a:r>
              <a:rPr sz="3200" spc="-480"/>
              <a:t> </a:t>
            </a:r>
            <a:r>
              <a:rPr sz="3200" spc="-260"/>
              <a:t>spoofing</a:t>
            </a:r>
            <a:r>
              <a:rPr sz="3200" spc="-475"/>
              <a:t> </a:t>
            </a:r>
            <a:r>
              <a:rPr sz="3200" spc="-434"/>
              <a:t>UDP</a:t>
            </a:r>
            <a:r>
              <a:rPr sz="3200" spc="-480"/>
              <a:t> </a:t>
            </a:r>
            <a:r>
              <a:rPr sz="3200" spc="-235"/>
              <a:t>Packet</a:t>
            </a:r>
            <a:r>
              <a:rPr sz="3200" spc="-480"/>
              <a:t> </a:t>
            </a:r>
            <a:r>
              <a:rPr sz="3200" b="0" spc="-165">
                <a:latin typeface="Tahoma"/>
                <a:cs typeface="Tahoma"/>
              </a:rPr>
              <a:t>(cont.)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version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59690" y="1811802"/>
            <a:ext cx="7266345" cy="3534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732" y="1346730"/>
            <a:ext cx="10047667" cy="5027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41083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Sniffing</a:t>
            </a:r>
            <a:r>
              <a:rPr sz="3200" spc="-490"/>
              <a:t> </a:t>
            </a:r>
            <a:r>
              <a:rPr sz="3200" spc="-245"/>
              <a:t>and</a:t>
            </a:r>
            <a:r>
              <a:rPr sz="3200" spc="-484"/>
              <a:t> </a:t>
            </a:r>
            <a:r>
              <a:rPr sz="3200" spc="-260"/>
              <a:t>spoofing</a:t>
            </a:r>
            <a:r>
              <a:rPr sz="3200" spc="-484"/>
              <a:t> </a:t>
            </a:r>
            <a:r>
              <a:rPr sz="3200" spc="-434"/>
              <a:t>UDP</a:t>
            </a:r>
            <a:r>
              <a:rPr sz="3200" spc="-490"/>
              <a:t> </a:t>
            </a:r>
            <a:r>
              <a:rPr sz="3200" spc="-250"/>
              <a:t>Packet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version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750570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Sniffing</a:t>
            </a:r>
            <a:r>
              <a:rPr sz="3200" spc="-480"/>
              <a:t> </a:t>
            </a:r>
            <a:r>
              <a:rPr sz="3200" spc="-245"/>
              <a:t>and</a:t>
            </a:r>
            <a:r>
              <a:rPr sz="3200" spc="-480"/>
              <a:t> </a:t>
            </a:r>
            <a:r>
              <a:rPr sz="3200" spc="-305"/>
              <a:t>Then</a:t>
            </a:r>
            <a:r>
              <a:rPr sz="3200" spc="-480"/>
              <a:t> </a:t>
            </a:r>
            <a:r>
              <a:rPr sz="3200" spc="-285"/>
              <a:t>Spoofing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84"/>
              <a:t> </a:t>
            </a:r>
            <a:r>
              <a:rPr sz="3200" spc="-335"/>
              <a:t>Scapy</a:t>
            </a:r>
            <a:r>
              <a:rPr sz="3200" spc="-480"/>
              <a:t> </a:t>
            </a:r>
            <a:r>
              <a:rPr sz="3200" b="0" spc="-165">
                <a:latin typeface="Tahoma"/>
                <a:cs typeface="Tahoma"/>
              </a:rPr>
              <a:t>(cont.)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ICMP </a:t>
            </a: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Spoofing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4675" y="1269885"/>
            <a:ext cx="6102649" cy="4940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6390005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/>
              <a:t>Sniffing</a:t>
            </a:r>
            <a:r>
              <a:rPr sz="3200" spc="-484"/>
              <a:t> </a:t>
            </a:r>
            <a:r>
              <a:rPr sz="3200" spc="-245"/>
              <a:t>and</a:t>
            </a:r>
            <a:r>
              <a:rPr sz="3200" spc="-484"/>
              <a:t> </a:t>
            </a:r>
            <a:r>
              <a:rPr sz="3200" spc="-305"/>
              <a:t>Then</a:t>
            </a:r>
            <a:r>
              <a:rPr sz="3200" spc="-484"/>
              <a:t> </a:t>
            </a:r>
            <a:r>
              <a:rPr sz="3200" spc="-285"/>
              <a:t>Spoofing</a:t>
            </a:r>
            <a:r>
              <a:rPr sz="3200" spc="-484"/>
              <a:t> </a:t>
            </a:r>
            <a:r>
              <a:rPr sz="3200" spc="-330"/>
              <a:t>Using</a:t>
            </a:r>
            <a:r>
              <a:rPr sz="3200" spc="-495"/>
              <a:t> </a:t>
            </a:r>
            <a:r>
              <a:rPr sz="3200" spc="-335"/>
              <a:t>Scapy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ICMP </a:t>
            </a: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Spoofing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1565" y="1489914"/>
            <a:ext cx="3806234" cy="1597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1565" y="3139009"/>
            <a:ext cx="3762307" cy="3102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7374" y="953220"/>
            <a:ext cx="4449362" cy="2133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8730" y="3139008"/>
            <a:ext cx="3762308" cy="3102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6986905" cy="516572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105">
                <a:solidFill>
                  <a:srgbClr val="595959"/>
                </a:solidFill>
                <a:latin typeface="Century"/>
                <a:cs typeface="Century"/>
              </a:rPr>
              <a:t>A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0">
                <a:solidFill>
                  <a:srgbClr val="595959"/>
                </a:solidFill>
                <a:latin typeface="Century"/>
                <a:cs typeface="Century"/>
              </a:rPr>
              <a:t>comparison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Python + Scapy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Pros: constructing packets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very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simple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Cons: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much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slower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than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C</a:t>
            </a:r>
            <a:r>
              <a:rPr sz="20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C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Program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(using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raw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socket)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4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Pros: much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faster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Cons: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constructing packets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is</a:t>
            </a:r>
            <a:r>
              <a:rPr sz="2000" spc="-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complicated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Hybrid</a:t>
            </a:r>
            <a:r>
              <a:rPr sz="2200" b="1" spc="-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Approach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Using Scapy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construct</a:t>
            </a:r>
            <a:r>
              <a:rPr sz="20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8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Using C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slightly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modify packets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then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send</a:t>
            </a:r>
            <a:r>
              <a:rPr sz="2000" spc="-6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1010"/>
              </a:spcBef>
            </a:pP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Example: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Kaminsky DNS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 </a:t>
            </a:r>
            <a:r>
              <a:rPr sz="1800" i="1">
                <a:solidFill>
                  <a:srgbClr val="12121E"/>
                </a:solidFill>
                <a:latin typeface="Arial"/>
                <a:cs typeface="Arial"/>
              </a:rPr>
              <a:t>(will </a:t>
            </a:r>
            <a:r>
              <a:rPr sz="1800" i="1" spc="-5">
                <a:solidFill>
                  <a:srgbClr val="12121E"/>
                </a:solidFill>
                <a:latin typeface="Arial"/>
                <a:cs typeface="Arial"/>
              </a:rPr>
              <a:t>be</a:t>
            </a:r>
            <a:r>
              <a:rPr sz="1800" i="1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i="1" spc="-5">
                <a:solidFill>
                  <a:srgbClr val="12121E"/>
                </a:solidFill>
                <a:latin typeface="Arial"/>
                <a:cs typeface="Arial"/>
              </a:rPr>
              <a:t>discussed)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4624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/>
              <a:t>Packet</a:t>
            </a:r>
            <a:r>
              <a:rPr sz="3200" spc="-490"/>
              <a:t> </a:t>
            </a:r>
            <a:r>
              <a:rPr sz="3200" spc="-285"/>
              <a:t>Spoofing:</a:t>
            </a:r>
            <a:r>
              <a:rPr sz="3200" spc="-484"/>
              <a:t> </a:t>
            </a:r>
            <a:r>
              <a:rPr sz="3200" spc="-335"/>
              <a:t>Scapy</a:t>
            </a:r>
            <a:r>
              <a:rPr sz="3200" spc="-484"/>
              <a:t> </a:t>
            </a:r>
            <a:r>
              <a:rPr sz="3200" spc="-210"/>
              <a:t>v.s</a:t>
            </a:r>
            <a:r>
              <a:rPr sz="3200" spc="-484"/>
              <a:t> </a:t>
            </a:r>
            <a:r>
              <a:rPr sz="3200" spc="-705"/>
              <a:t>C</a:t>
            </a:r>
            <a:endParaRPr sz="3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823" y="4905755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743" y="3209035"/>
            <a:ext cx="3254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495">
                <a:solidFill>
                  <a:srgbClr val="404040"/>
                </a:solidFill>
                <a:latin typeface="Arial"/>
                <a:cs typeface="Arial"/>
              </a:rPr>
              <a:t>Endianness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743" y="3985260"/>
            <a:ext cx="1720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0">
                <a:solidFill>
                  <a:srgbClr val="C00000"/>
                </a:solidFill>
                <a:latin typeface="Tahoma"/>
                <a:cs typeface="Tahoma"/>
              </a:rPr>
              <a:t>Byte</a:t>
            </a:r>
            <a:r>
              <a:rPr sz="3200" spc="-63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25">
                <a:solidFill>
                  <a:srgbClr val="C00000"/>
                </a:solidFill>
                <a:latin typeface="Tahoma"/>
                <a:cs typeface="Tahoma"/>
              </a:rPr>
              <a:t>order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6047" y="2288903"/>
            <a:ext cx="5112268" cy="2837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6516370" cy="323596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Byte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0">
                <a:solidFill>
                  <a:srgbClr val="595959"/>
                </a:solidFill>
                <a:latin typeface="Century"/>
                <a:cs typeface="Century"/>
              </a:rPr>
              <a:t>order</a:t>
            </a:r>
            <a:endParaRPr sz="2200">
              <a:latin typeface="Century"/>
              <a:cs typeface="Century"/>
            </a:endParaRPr>
          </a:p>
          <a:p>
            <a:pPr marL="279400" marR="564515" indent="-266700" algn="just">
              <a:lnSpc>
                <a:spcPct val="100499"/>
              </a:lnSpc>
              <a:spcBef>
                <a:spcPts val="150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Endianness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: a term that refers to the order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in  which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given multi-byte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data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item is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stored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in  </a:t>
            </a:r>
            <a:r>
              <a:rPr sz="2200" spc="-25">
                <a:solidFill>
                  <a:srgbClr val="12121E"/>
                </a:solidFill>
                <a:latin typeface="Arial"/>
                <a:cs typeface="Arial"/>
              </a:rPr>
              <a:t>memory.</a:t>
            </a:r>
            <a:endParaRPr sz="2200">
              <a:latin typeface="Arial"/>
              <a:cs typeface="Arial"/>
            </a:endParaRPr>
          </a:p>
          <a:p>
            <a:pPr marL="555625" marR="91440" lvl="1" indent="-276225" algn="just">
              <a:lnSpc>
                <a:spcPct val="100000"/>
              </a:lnSpc>
              <a:spcBef>
                <a:spcPts val="1065"/>
              </a:spcBef>
              <a:buFont typeface="Arial"/>
              <a:buChar char="•"/>
              <a:tabLst>
                <a:tab pos="555625" algn="l"/>
              </a:tabLst>
            </a:pPr>
            <a:r>
              <a:rPr sz="2000" b="1" spc="-5">
                <a:solidFill>
                  <a:srgbClr val="00B050"/>
                </a:solidFill>
                <a:latin typeface="Arial"/>
                <a:cs typeface="Arial"/>
              </a:rPr>
              <a:t>Little Endian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: store the most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significant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byte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data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highest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  <a:p>
            <a:pPr marL="555625" marR="5080" lvl="1" indent="-276225" algn="just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555625" algn="l"/>
              </a:tabLst>
            </a:pPr>
            <a:r>
              <a:rPr sz="2000" b="1" spc="-5">
                <a:solidFill>
                  <a:srgbClr val="00B050"/>
                </a:solidFill>
                <a:latin typeface="Arial"/>
                <a:cs typeface="Arial"/>
              </a:rPr>
              <a:t>Big Endian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: store the most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significant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byte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data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at 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lowest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1889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25"/>
              <a:t>E</a:t>
            </a:r>
            <a:r>
              <a:rPr sz="3200" spc="-495"/>
              <a:t>n</a:t>
            </a:r>
            <a:r>
              <a:rPr sz="3200" spc="-310"/>
              <a:t>d</a:t>
            </a:r>
            <a:r>
              <a:rPr sz="3200" spc="-180"/>
              <a:t>i</a:t>
            </a:r>
            <a:r>
              <a:rPr sz="3200" spc="-225"/>
              <a:t>a</a:t>
            </a:r>
            <a:r>
              <a:rPr sz="3200" spc="-310"/>
              <a:t>nne</a:t>
            </a:r>
            <a:r>
              <a:rPr sz="3200" spc="-300"/>
              <a:t>s</a:t>
            </a:r>
            <a:r>
              <a:rPr sz="3200" spc="-360"/>
              <a:t>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311790" y="1816408"/>
            <a:ext cx="4295480" cy="4056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9951720" cy="24790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Host </a:t>
            </a:r>
            <a:r>
              <a:rPr sz="2200" spc="-10">
                <a:solidFill>
                  <a:srgbClr val="595959"/>
                </a:solidFill>
                <a:latin typeface="Century"/>
                <a:cs typeface="Century"/>
              </a:rPr>
              <a:t>order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and </a:t>
            </a:r>
            <a:r>
              <a:rPr sz="2200" spc="20">
                <a:solidFill>
                  <a:srgbClr val="595959"/>
                </a:solidFill>
                <a:latin typeface="Century"/>
                <a:cs typeface="Century"/>
              </a:rPr>
              <a:t>network</a:t>
            </a:r>
            <a:r>
              <a:rPr sz="2200" spc="-45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0">
                <a:solidFill>
                  <a:srgbClr val="595959"/>
                </a:solidFill>
                <a:latin typeface="Century"/>
                <a:cs typeface="Century"/>
              </a:rPr>
              <a:t>order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Computers with different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byte orders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will “misunderstand”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each</a:t>
            </a:r>
            <a:r>
              <a:rPr sz="2200" spc="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20">
                <a:solidFill>
                  <a:srgbClr val="12121E"/>
                </a:solidFill>
                <a:latin typeface="Arial"/>
                <a:cs typeface="Arial"/>
              </a:rPr>
              <a:t>other.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65"/>
              </a:spcBef>
              <a:buFont typeface="Arial"/>
              <a:buChar char="•"/>
              <a:tabLst>
                <a:tab pos="554990" algn="l"/>
                <a:tab pos="555625" algn="l"/>
              </a:tabLst>
            </a:pP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Solution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: agree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upon a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common order for</a:t>
            </a:r>
            <a:r>
              <a:rPr sz="2000" spc="-5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communication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This is called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“network order”,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which is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same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as big endian</a:t>
            </a:r>
            <a:r>
              <a:rPr sz="2000" spc="-10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order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All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computers need to convert data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between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“host order” and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“network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order”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6409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30"/>
              <a:t>Endianness</a:t>
            </a:r>
            <a:r>
              <a:rPr sz="3200" spc="-490"/>
              <a:t> </a:t>
            </a:r>
            <a:r>
              <a:rPr sz="3200" spc="-175"/>
              <a:t>In</a:t>
            </a:r>
            <a:r>
              <a:rPr sz="3200" spc="-500"/>
              <a:t> </a:t>
            </a:r>
            <a:r>
              <a:rPr sz="3200" spc="-160"/>
              <a:t>Network</a:t>
            </a:r>
            <a:r>
              <a:rPr sz="3200" spc="-495"/>
              <a:t> </a:t>
            </a:r>
            <a:r>
              <a:rPr sz="3200" spc="-300"/>
              <a:t>Communication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019760" y="3855984"/>
            <a:ext cx="8460343" cy="1666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4982" y="1537715"/>
            <a:ext cx="2447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UDP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Client</a:t>
            </a:r>
            <a:r>
              <a:rPr sz="2000" b="1" spc="-114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7282" y="4994147"/>
            <a:ext cx="2109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00"/>
              </a:spcBef>
              <a:buChar char="•"/>
              <a:tabLst>
                <a:tab pos="288290" algn="l"/>
                <a:tab pos="2889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Execution</a:t>
            </a:r>
            <a:r>
              <a:rPr sz="2000" spc="-6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result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2" y="358139"/>
            <a:ext cx="7761667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Socket</a:t>
            </a:r>
            <a:r>
              <a:rPr sz="3200" spc="-49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32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APIs</a:t>
            </a:r>
            <a:r>
              <a:rPr lang="en-US" sz="3200" spc="-32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48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24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48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18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sz="3200" spc="-48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12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3200" spc="-47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28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</a:t>
            </a:r>
            <a:r>
              <a:rPr sz="3200" spc="-48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-28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packets?</a:t>
            </a:r>
            <a:r>
              <a:rPr sz="3200" spc="-47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0" spc="-165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(cont.)</a:t>
            </a:r>
            <a:endParaRPr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sz="2200" b="0" spc="-145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200" b="0" spc="-35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endParaRPr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7884" y="1719272"/>
            <a:ext cx="6052247" cy="3030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45618" y="4523411"/>
            <a:ext cx="4013620" cy="1572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7057" y="4143071"/>
            <a:ext cx="1293812" cy="1271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5808" y="3203955"/>
            <a:ext cx="135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055" algn="l"/>
              </a:tabLst>
            </a:pPr>
            <a:r>
              <a:rPr sz="1600" u="heavy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u="heavy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O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sz="1600" spc="-6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1573" y="2277364"/>
            <a:ext cx="1311275" cy="485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controlled by  app</a:t>
            </a:r>
            <a:r>
              <a:rPr sz="1600" spc="-8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developer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5158" y="2096239"/>
            <a:ext cx="1297305" cy="1981200"/>
          </a:xfrm>
          <a:custGeom>
            <a:avLst/>
            <a:gdLst/>
            <a:ahLst/>
            <a:cxnLst/>
            <a:rect l="l" t="t" r="r" b="b"/>
            <a:pathLst>
              <a:path w="1297304" h="1981200">
                <a:moveTo>
                  <a:pt x="0" y="0"/>
                </a:moveTo>
                <a:lnTo>
                  <a:pt x="1296988" y="0"/>
                </a:lnTo>
                <a:lnTo>
                  <a:pt x="1296988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058" y="2150214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1"/>
                </a:lnTo>
                <a:lnTo>
                  <a:pt x="0" y="1979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7058" y="2150214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5747" y="2912212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773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2296" y="2912212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351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5757" y="2927603"/>
            <a:ext cx="734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4522" y="3231301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0233" y="3540864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0233" y="3826614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49158" y="3829811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p</a:t>
            </a:r>
            <a:r>
              <a:rPr sz="1400" spc="-20">
                <a:solidFill>
                  <a:srgbClr val="969696"/>
                </a:solidFill>
                <a:latin typeface="Tahoma"/>
                <a:cs typeface="Tahoma"/>
              </a:rPr>
              <a:t>h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44325" y="3546348"/>
            <a:ext cx="295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>
                <a:solidFill>
                  <a:srgbClr val="969696"/>
                </a:solidFill>
                <a:latin typeface="Tahoma"/>
                <a:cs typeface="Tahoma"/>
              </a:rPr>
              <a:t>li</a:t>
            </a: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n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3922" y="3250691"/>
            <a:ext cx="657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n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e</a:t>
            </a:r>
            <a:r>
              <a:rPr sz="1400" spc="-10">
                <a:solidFill>
                  <a:srgbClr val="969696"/>
                </a:solidFill>
                <a:latin typeface="Tahoma"/>
                <a:cs typeface="Tahoma"/>
              </a:rPr>
              <a:t>t</a:t>
            </a:r>
            <a:r>
              <a:rPr sz="1400" spc="-5">
                <a:solidFill>
                  <a:srgbClr val="969696"/>
                </a:solidFill>
                <a:latin typeface="Tahoma"/>
                <a:cs typeface="Tahoma"/>
              </a:rPr>
              <a:t>w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o</a:t>
            </a:r>
            <a:r>
              <a:rPr sz="1400" spc="-5">
                <a:solidFill>
                  <a:srgbClr val="969696"/>
                </a:solidFill>
                <a:latin typeface="Tahoma"/>
                <a:cs typeface="Tahoma"/>
              </a:rPr>
              <a:t>r</a:t>
            </a:r>
            <a:r>
              <a:rPr sz="1400">
                <a:solidFill>
                  <a:srgbClr val="969696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91997" y="2415326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495300" y="0"/>
                </a:moveTo>
                <a:lnTo>
                  <a:pt x="428090" y="1391"/>
                </a:lnTo>
                <a:lnTo>
                  <a:pt x="363629" y="5443"/>
                </a:lnTo>
                <a:lnTo>
                  <a:pt x="302506" y="11976"/>
                </a:lnTo>
                <a:lnTo>
                  <a:pt x="245312" y="20806"/>
                </a:lnTo>
                <a:lnTo>
                  <a:pt x="192636" y="31754"/>
                </a:lnTo>
                <a:lnTo>
                  <a:pt x="145070" y="44636"/>
                </a:lnTo>
                <a:lnTo>
                  <a:pt x="103201" y="59272"/>
                </a:lnTo>
                <a:lnTo>
                  <a:pt x="67622" y="75480"/>
                </a:lnTo>
                <a:lnTo>
                  <a:pt x="17692" y="111885"/>
                </a:lnTo>
                <a:lnTo>
                  <a:pt x="0" y="152400"/>
                </a:lnTo>
                <a:lnTo>
                  <a:pt x="4521" y="173079"/>
                </a:lnTo>
                <a:lnTo>
                  <a:pt x="38923" y="211720"/>
                </a:lnTo>
                <a:lnTo>
                  <a:pt x="103201" y="245527"/>
                </a:lnTo>
                <a:lnTo>
                  <a:pt x="145070" y="260162"/>
                </a:lnTo>
                <a:lnTo>
                  <a:pt x="192636" y="273045"/>
                </a:lnTo>
                <a:lnTo>
                  <a:pt x="245312" y="283992"/>
                </a:lnTo>
                <a:lnTo>
                  <a:pt x="302506" y="292823"/>
                </a:lnTo>
                <a:lnTo>
                  <a:pt x="363629" y="299356"/>
                </a:lnTo>
                <a:lnTo>
                  <a:pt x="428090" y="303408"/>
                </a:lnTo>
                <a:lnTo>
                  <a:pt x="495300" y="304800"/>
                </a:lnTo>
                <a:lnTo>
                  <a:pt x="562509" y="303408"/>
                </a:lnTo>
                <a:lnTo>
                  <a:pt x="626970" y="299356"/>
                </a:lnTo>
                <a:lnTo>
                  <a:pt x="688093" y="292823"/>
                </a:lnTo>
                <a:lnTo>
                  <a:pt x="745287" y="283992"/>
                </a:lnTo>
                <a:lnTo>
                  <a:pt x="797963" y="273045"/>
                </a:lnTo>
                <a:lnTo>
                  <a:pt x="845529" y="260162"/>
                </a:lnTo>
                <a:lnTo>
                  <a:pt x="887398" y="245527"/>
                </a:lnTo>
                <a:lnTo>
                  <a:pt x="922977" y="229319"/>
                </a:lnTo>
                <a:lnTo>
                  <a:pt x="972907" y="192913"/>
                </a:lnTo>
                <a:lnTo>
                  <a:pt x="990600" y="152400"/>
                </a:lnTo>
                <a:lnTo>
                  <a:pt x="986078" y="131720"/>
                </a:lnTo>
                <a:lnTo>
                  <a:pt x="951676" y="93078"/>
                </a:lnTo>
                <a:lnTo>
                  <a:pt x="887398" y="59272"/>
                </a:lnTo>
                <a:lnTo>
                  <a:pt x="845529" y="44636"/>
                </a:lnTo>
                <a:lnTo>
                  <a:pt x="797963" y="31754"/>
                </a:lnTo>
                <a:lnTo>
                  <a:pt x="745287" y="20806"/>
                </a:lnTo>
                <a:lnTo>
                  <a:pt x="688093" y="11976"/>
                </a:lnTo>
                <a:lnTo>
                  <a:pt x="626970" y="5443"/>
                </a:lnTo>
                <a:lnTo>
                  <a:pt x="562509" y="1391"/>
                </a:lnTo>
                <a:lnTo>
                  <a:pt x="4953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91997" y="2415326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0" y="152400"/>
                </a:moveTo>
                <a:lnTo>
                  <a:pt x="17692" y="111886"/>
                </a:lnTo>
                <a:lnTo>
                  <a:pt x="67622" y="75480"/>
                </a:lnTo>
                <a:lnTo>
                  <a:pt x="103201" y="59272"/>
                </a:lnTo>
                <a:lnTo>
                  <a:pt x="145070" y="44636"/>
                </a:lnTo>
                <a:lnTo>
                  <a:pt x="192636" y="31754"/>
                </a:lnTo>
                <a:lnTo>
                  <a:pt x="245312" y="20807"/>
                </a:lnTo>
                <a:lnTo>
                  <a:pt x="302506" y="11976"/>
                </a:lnTo>
                <a:lnTo>
                  <a:pt x="363629" y="5443"/>
                </a:lnTo>
                <a:lnTo>
                  <a:pt x="428090" y="1391"/>
                </a:lnTo>
                <a:lnTo>
                  <a:pt x="495300" y="0"/>
                </a:lnTo>
                <a:lnTo>
                  <a:pt x="562509" y="1391"/>
                </a:lnTo>
                <a:lnTo>
                  <a:pt x="626970" y="5443"/>
                </a:lnTo>
                <a:lnTo>
                  <a:pt x="688093" y="11976"/>
                </a:lnTo>
                <a:lnTo>
                  <a:pt x="745287" y="20807"/>
                </a:lnTo>
                <a:lnTo>
                  <a:pt x="797963" y="31754"/>
                </a:lnTo>
                <a:lnTo>
                  <a:pt x="845529" y="44636"/>
                </a:lnTo>
                <a:lnTo>
                  <a:pt x="887398" y="59272"/>
                </a:lnTo>
                <a:lnTo>
                  <a:pt x="922977" y="75480"/>
                </a:lnTo>
                <a:lnTo>
                  <a:pt x="972907" y="111886"/>
                </a:lnTo>
                <a:lnTo>
                  <a:pt x="990600" y="152400"/>
                </a:lnTo>
                <a:lnTo>
                  <a:pt x="986078" y="173079"/>
                </a:lnTo>
                <a:lnTo>
                  <a:pt x="951676" y="211720"/>
                </a:lnTo>
                <a:lnTo>
                  <a:pt x="887398" y="245527"/>
                </a:lnTo>
                <a:lnTo>
                  <a:pt x="845529" y="260163"/>
                </a:lnTo>
                <a:lnTo>
                  <a:pt x="797963" y="273045"/>
                </a:lnTo>
                <a:lnTo>
                  <a:pt x="745287" y="283992"/>
                </a:lnTo>
                <a:lnTo>
                  <a:pt x="688093" y="292823"/>
                </a:lnTo>
                <a:lnTo>
                  <a:pt x="626970" y="299356"/>
                </a:lnTo>
                <a:lnTo>
                  <a:pt x="562509" y="303408"/>
                </a:lnTo>
                <a:lnTo>
                  <a:pt x="495300" y="304800"/>
                </a:lnTo>
                <a:lnTo>
                  <a:pt x="428090" y="303408"/>
                </a:lnTo>
                <a:lnTo>
                  <a:pt x="363629" y="299356"/>
                </a:lnTo>
                <a:lnTo>
                  <a:pt x="302506" y="292823"/>
                </a:lnTo>
                <a:lnTo>
                  <a:pt x="245312" y="283992"/>
                </a:lnTo>
                <a:lnTo>
                  <a:pt x="192636" y="273045"/>
                </a:lnTo>
                <a:lnTo>
                  <a:pt x="145070" y="260163"/>
                </a:lnTo>
                <a:lnTo>
                  <a:pt x="103201" y="245527"/>
                </a:lnTo>
                <a:lnTo>
                  <a:pt x="67622" y="229319"/>
                </a:lnTo>
                <a:lnTo>
                  <a:pt x="17692" y="1929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82388" y="2135631"/>
            <a:ext cx="871219" cy="5664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00">
                <a:latin typeface="Tahoma"/>
                <a:cs typeface="Tahoma"/>
              </a:rPr>
              <a:t>app</a:t>
            </a:r>
            <a:r>
              <a:rPr sz="1400" spc="5">
                <a:latin typeface="Tahoma"/>
                <a:cs typeface="Tahoma"/>
              </a:rPr>
              <a:t>l</a:t>
            </a:r>
            <a:r>
              <a:rPr sz="1400">
                <a:latin typeface="Tahoma"/>
                <a:cs typeface="Tahoma"/>
              </a:rPr>
              <a:t>ica</a:t>
            </a:r>
            <a:r>
              <a:rPr sz="1400" spc="-5">
                <a:latin typeface="Tahoma"/>
                <a:cs typeface="Tahoma"/>
              </a:rPr>
              <a:t>t</a:t>
            </a:r>
            <a:r>
              <a:rPr sz="1400">
                <a:latin typeface="Tahoma"/>
                <a:cs typeface="Tahoma"/>
              </a:rPr>
              <a:t>ion</a:t>
            </a:r>
          </a:p>
          <a:p>
            <a:pPr marL="48895">
              <a:lnSpc>
                <a:spcPct val="100000"/>
              </a:lnSpc>
              <a:spcBef>
                <a:spcPts val="355"/>
              </a:spcBef>
            </a:pPr>
            <a:r>
              <a:rPr sz="1600" spc="-5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39647" y="2775689"/>
            <a:ext cx="546100" cy="225425"/>
          </a:xfrm>
          <a:custGeom>
            <a:avLst/>
            <a:gdLst/>
            <a:ahLst/>
            <a:cxnLst/>
            <a:rect l="l" t="t" r="r" b="b"/>
            <a:pathLst>
              <a:path w="546100" h="225425">
                <a:moveTo>
                  <a:pt x="0" y="0"/>
                </a:moveTo>
                <a:lnTo>
                  <a:pt x="546100" y="0"/>
                </a:lnTo>
                <a:lnTo>
                  <a:pt x="546100" y="225425"/>
                </a:lnTo>
                <a:lnTo>
                  <a:pt x="0" y="225425"/>
                </a:lnTo>
                <a:lnTo>
                  <a:pt x="0" y="0"/>
                </a:lnTo>
                <a:close/>
              </a:path>
            </a:pathLst>
          </a:custGeom>
          <a:solidFill>
            <a:srgbClr val="C96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46766" y="2804994"/>
            <a:ext cx="327660" cy="171450"/>
          </a:xfrm>
          <a:custGeom>
            <a:avLst/>
            <a:gdLst/>
            <a:ahLst/>
            <a:cxnLst/>
            <a:rect l="l" t="t" r="r" b="b"/>
            <a:pathLst>
              <a:path w="327660" h="171450">
                <a:moveTo>
                  <a:pt x="0" y="0"/>
                </a:moveTo>
                <a:lnTo>
                  <a:pt x="327660" y="0"/>
                </a:lnTo>
                <a:lnTo>
                  <a:pt x="327660" y="171323"/>
                </a:lnTo>
                <a:lnTo>
                  <a:pt x="0" y="1713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93329" y="2906435"/>
            <a:ext cx="57150" cy="60960"/>
          </a:xfrm>
          <a:custGeom>
            <a:avLst/>
            <a:gdLst/>
            <a:ahLst/>
            <a:cxnLst/>
            <a:rect l="l" t="t" r="r" b="b"/>
            <a:pathLst>
              <a:path w="57150" h="60960">
                <a:moveTo>
                  <a:pt x="0" y="0"/>
                </a:moveTo>
                <a:lnTo>
                  <a:pt x="56710" y="0"/>
                </a:lnTo>
                <a:lnTo>
                  <a:pt x="56710" y="60864"/>
                </a:lnTo>
                <a:lnTo>
                  <a:pt x="0" y="6086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2751" y="2908689"/>
            <a:ext cx="54610" cy="60960"/>
          </a:xfrm>
          <a:custGeom>
            <a:avLst/>
            <a:gdLst/>
            <a:ahLst/>
            <a:cxnLst/>
            <a:rect l="l" t="t" r="r" b="b"/>
            <a:pathLst>
              <a:path w="54610" h="60960">
                <a:moveTo>
                  <a:pt x="0" y="0"/>
                </a:moveTo>
                <a:lnTo>
                  <a:pt x="54610" y="0"/>
                </a:lnTo>
                <a:lnTo>
                  <a:pt x="54610" y="60864"/>
                </a:lnTo>
                <a:lnTo>
                  <a:pt x="0" y="6086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49272" y="2547089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609600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74697" y="2972539"/>
            <a:ext cx="0" cy="1022350"/>
          </a:xfrm>
          <a:custGeom>
            <a:avLst/>
            <a:gdLst/>
            <a:ahLst/>
            <a:cxnLst/>
            <a:rect l="l" t="t" r="r" b="b"/>
            <a:pathLst>
              <a:path h="1022350">
                <a:moveTo>
                  <a:pt x="0" y="0"/>
                </a:moveTo>
                <a:lnTo>
                  <a:pt x="1" y="1022350"/>
                </a:lnTo>
              </a:path>
            </a:pathLst>
          </a:custGeom>
          <a:ln w="190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41839" y="3274138"/>
            <a:ext cx="2133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</a:p>
        </p:txBody>
      </p:sp>
      <p:sp>
        <p:nvSpPr>
          <p:cNvPr id="32" name="object 32"/>
          <p:cNvSpPr/>
          <p:nvPr/>
        </p:nvSpPr>
        <p:spPr>
          <a:xfrm>
            <a:off x="1668553" y="2936025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5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36023" y="2966290"/>
            <a:ext cx="17145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27587" y="3231388"/>
            <a:ext cx="8839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da</a:t>
            </a: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ag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r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6374" y="2530348"/>
            <a:ext cx="1031240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0975">
              <a:lnSpc>
                <a:spcPct val="126200"/>
              </a:lnSpc>
              <a:spcBef>
                <a:spcPts val="100"/>
              </a:spcBef>
            </a:pP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ss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ag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e  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62541" y="2625827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45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37" name="object 37"/>
          <p:cNvSpPr/>
          <p:nvPr/>
        </p:nvSpPr>
        <p:spPr>
          <a:xfrm>
            <a:off x="1677462" y="2936025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5" h="257175">
                <a:moveTo>
                  <a:pt x="0" y="0"/>
                </a:moveTo>
                <a:lnTo>
                  <a:pt x="280987" y="0"/>
                </a:lnTo>
                <a:lnTo>
                  <a:pt x="280987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7462" y="2936025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5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56862" y="293602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44125" y="2939796"/>
            <a:ext cx="828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  <a:tabLst>
                <a:tab pos="519430" algn="l"/>
              </a:tabLst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1574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41" name="object 41"/>
          <p:cNvSpPr/>
          <p:nvPr/>
        </p:nvSpPr>
        <p:spPr>
          <a:xfrm>
            <a:off x="1372783" y="3246300"/>
            <a:ext cx="303530" cy="260350"/>
          </a:xfrm>
          <a:custGeom>
            <a:avLst/>
            <a:gdLst/>
            <a:ahLst/>
            <a:cxnLst/>
            <a:rect l="l" t="t" r="r" b="b"/>
            <a:pathLst>
              <a:path w="303530" h="260350">
                <a:moveTo>
                  <a:pt x="0" y="0"/>
                </a:moveTo>
                <a:lnTo>
                  <a:pt x="303213" y="0"/>
                </a:lnTo>
                <a:lnTo>
                  <a:pt x="303213" y="259970"/>
                </a:lnTo>
                <a:lnTo>
                  <a:pt x="0" y="2599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116623" y="3241094"/>
          <a:ext cx="1333499" cy="555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562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388277" y="3569716"/>
            <a:ext cx="54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fr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54910" y="5185288"/>
            <a:ext cx="1749425" cy="668655"/>
          </a:xfrm>
          <a:custGeom>
            <a:avLst/>
            <a:gdLst/>
            <a:ahLst/>
            <a:cxnLst/>
            <a:rect l="l" t="t" r="r" b="b"/>
            <a:pathLst>
              <a:path w="1749425" h="668654">
                <a:moveTo>
                  <a:pt x="141394" y="0"/>
                </a:moveTo>
                <a:lnTo>
                  <a:pt x="73586" y="7313"/>
                </a:lnTo>
                <a:lnTo>
                  <a:pt x="37052" y="31965"/>
                </a:lnTo>
                <a:lnTo>
                  <a:pt x="14491" y="69993"/>
                </a:lnTo>
                <a:lnTo>
                  <a:pt x="3081" y="116295"/>
                </a:lnTo>
                <a:lnTo>
                  <a:pt x="0" y="165771"/>
                </a:lnTo>
                <a:lnTo>
                  <a:pt x="2423" y="213322"/>
                </a:lnTo>
                <a:lnTo>
                  <a:pt x="7527" y="253846"/>
                </a:lnTo>
                <a:lnTo>
                  <a:pt x="14194" y="295490"/>
                </a:lnTo>
                <a:lnTo>
                  <a:pt x="34032" y="334401"/>
                </a:lnTo>
                <a:lnTo>
                  <a:pt x="63749" y="370210"/>
                </a:lnTo>
                <a:lnTo>
                  <a:pt x="100051" y="402547"/>
                </a:lnTo>
                <a:lnTo>
                  <a:pt x="139646" y="431042"/>
                </a:lnTo>
                <a:lnTo>
                  <a:pt x="176651" y="450588"/>
                </a:lnTo>
                <a:lnTo>
                  <a:pt x="219444" y="466139"/>
                </a:lnTo>
                <a:lnTo>
                  <a:pt x="266048" y="479193"/>
                </a:lnTo>
                <a:lnTo>
                  <a:pt x="314487" y="491249"/>
                </a:lnTo>
                <a:lnTo>
                  <a:pt x="362784" y="503803"/>
                </a:lnTo>
                <a:lnTo>
                  <a:pt x="408964" y="518356"/>
                </a:lnTo>
                <a:lnTo>
                  <a:pt x="448828" y="535666"/>
                </a:lnTo>
                <a:lnTo>
                  <a:pt x="483117" y="554689"/>
                </a:lnTo>
                <a:lnTo>
                  <a:pt x="517264" y="574211"/>
                </a:lnTo>
                <a:lnTo>
                  <a:pt x="556704" y="593020"/>
                </a:lnTo>
                <a:lnTo>
                  <a:pt x="606872" y="609902"/>
                </a:lnTo>
                <a:lnTo>
                  <a:pt x="673202" y="623646"/>
                </a:lnTo>
                <a:lnTo>
                  <a:pt x="711356" y="629315"/>
                </a:lnTo>
                <a:lnTo>
                  <a:pt x="754848" y="635310"/>
                </a:lnTo>
                <a:lnTo>
                  <a:pt x="802762" y="641411"/>
                </a:lnTo>
                <a:lnTo>
                  <a:pt x="854183" y="647396"/>
                </a:lnTo>
                <a:lnTo>
                  <a:pt x="908195" y="653044"/>
                </a:lnTo>
                <a:lnTo>
                  <a:pt x="963881" y="658134"/>
                </a:lnTo>
                <a:lnTo>
                  <a:pt x="1020325" y="662446"/>
                </a:lnTo>
                <a:lnTo>
                  <a:pt x="1076612" y="665759"/>
                </a:lnTo>
                <a:lnTo>
                  <a:pt x="1131826" y="667851"/>
                </a:lnTo>
                <a:lnTo>
                  <a:pt x="1185051" y="668502"/>
                </a:lnTo>
                <a:lnTo>
                  <a:pt x="1235371" y="667491"/>
                </a:lnTo>
                <a:lnTo>
                  <a:pt x="1281870" y="664597"/>
                </a:lnTo>
                <a:lnTo>
                  <a:pt x="1323632" y="659599"/>
                </a:lnTo>
                <a:lnTo>
                  <a:pt x="1378838" y="648721"/>
                </a:lnTo>
                <a:lnTo>
                  <a:pt x="1431284" y="634080"/>
                </a:lnTo>
                <a:lnTo>
                  <a:pt x="1480594" y="616132"/>
                </a:lnTo>
                <a:lnTo>
                  <a:pt x="1526390" y="595330"/>
                </a:lnTo>
                <a:lnTo>
                  <a:pt x="1568296" y="572130"/>
                </a:lnTo>
                <a:lnTo>
                  <a:pt x="1605937" y="546985"/>
                </a:lnTo>
                <a:lnTo>
                  <a:pt x="1638935" y="520350"/>
                </a:lnTo>
                <a:lnTo>
                  <a:pt x="1666915" y="492679"/>
                </a:lnTo>
                <a:lnTo>
                  <a:pt x="1710738" y="429455"/>
                </a:lnTo>
                <a:lnTo>
                  <a:pt x="1728880" y="389612"/>
                </a:lnTo>
                <a:lnTo>
                  <a:pt x="1742259" y="346690"/>
                </a:lnTo>
                <a:lnTo>
                  <a:pt x="1749206" y="302479"/>
                </a:lnTo>
                <a:lnTo>
                  <a:pt x="1748055" y="258769"/>
                </a:lnTo>
                <a:lnTo>
                  <a:pt x="1737138" y="217352"/>
                </a:lnTo>
                <a:lnTo>
                  <a:pt x="1714787" y="180017"/>
                </a:lnTo>
                <a:lnTo>
                  <a:pt x="1679336" y="148556"/>
                </a:lnTo>
                <a:lnTo>
                  <a:pt x="1616403" y="118638"/>
                </a:lnTo>
                <a:lnTo>
                  <a:pt x="1575630" y="105157"/>
                </a:lnTo>
                <a:lnTo>
                  <a:pt x="1529914" y="92643"/>
                </a:lnTo>
                <a:lnTo>
                  <a:pt x="1480197" y="81082"/>
                </a:lnTo>
                <a:lnTo>
                  <a:pt x="1427424" y="70459"/>
                </a:lnTo>
                <a:lnTo>
                  <a:pt x="1372541" y="60761"/>
                </a:lnTo>
                <a:lnTo>
                  <a:pt x="1359235" y="58675"/>
                </a:lnTo>
                <a:lnTo>
                  <a:pt x="541084" y="58675"/>
                </a:lnTo>
                <a:lnTo>
                  <a:pt x="492527" y="55942"/>
                </a:lnTo>
                <a:lnTo>
                  <a:pt x="441161" y="49552"/>
                </a:lnTo>
                <a:lnTo>
                  <a:pt x="388189" y="40677"/>
                </a:lnTo>
                <a:lnTo>
                  <a:pt x="231682" y="10847"/>
                </a:lnTo>
                <a:lnTo>
                  <a:pt x="184330" y="3739"/>
                </a:lnTo>
                <a:lnTo>
                  <a:pt x="141394" y="0"/>
                </a:lnTo>
                <a:close/>
              </a:path>
              <a:path w="1749425" h="668654">
                <a:moveTo>
                  <a:pt x="947713" y="15105"/>
                </a:moveTo>
                <a:lnTo>
                  <a:pt x="891029" y="16927"/>
                </a:lnTo>
                <a:lnTo>
                  <a:pt x="837691" y="21961"/>
                </a:lnTo>
                <a:lnTo>
                  <a:pt x="786862" y="29119"/>
                </a:lnTo>
                <a:lnTo>
                  <a:pt x="689387" y="45454"/>
                </a:lnTo>
                <a:lnTo>
                  <a:pt x="641068" y="52454"/>
                </a:lnTo>
                <a:lnTo>
                  <a:pt x="591912" y="57223"/>
                </a:lnTo>
                <a:lnTo>
                  <a:pt x="541084" y="58675"/>
                </a:lnTo>
                <a:lnTo>
                  <a:pt x="1359235" y="58675"/>
                </a:lnTo>
                <a:lnTo>
                  <a:pt x="1316491" y="51973"/>
                </a:lnTo>
                <a:lnTo>
                  <a:pt x="1260219" y="44082"/>
                </a:lnTo>
                <a:lnTo>
                  <a:pt x="1204669" y="37074"/>
                </a:lnTo>
                <a:lnTo>
                  <a:pt x="1150785" y="30934"/>
                </a:lnTo>
                <a:lnTo>
                  <a:pt x="1051796" y="21204"/>
                </a:lnTo>
                <a:lnTo>
                  <a:pt x="1008580" y="17585"/>
                </a:lnTo>
                <a:lnTo>
                  <a:pt x="947713" y="15105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767562" y="5326379"/>
            <a:ext cx="10267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>
                <a:latin typeface="Arial"/>
                <a:cs typeface="Arial"/>
              </a:rPr>
              <a:t>N</a:t>
            </a:r>
            <a:r>
              <a:rPr sz="2000" b="1" spc="-5">
                <a:latin typeface="Arial"/>
                <a:cs typeface="Arial"/>
              </a:rPr>
              <a:t>et</a:t>
            </a:r>
            <a:r>
              <a:rPr sz="2000" b="1" spc="-10">
                <a:latin typeface="Arial"/>
                <a:cs typeface="Arial"/>
              </a:rPr>
              <a:t>w</a:t>
            </a:r>
            <a:r>
              <a:rPr sz="2000" b="1">
                <a:latin typeface="Arial"/>
                <a:cs typeface="Arial"/>
              </a:rPr>
              <a:t>o</a:t>
            </a:r>
            <a:r>
              <a:rPr sz="2000" b="1" spc="-5">
                <a:latin typeface="Arial"/>
                <a:cs typeface="Arial"/>
              </a:rPr>
              <a:t>r</a:t>
            </a:r>
            <a:r>
              <a:rPr sz="2000" b="1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CD613B-F497-4A89-BB6C-2597C2C298F5}"/>
              </a:ext>
            </a:extLst>
          </p:cNvPr>
          <p:cNvSpPr/>
          <p:nvPr/>
        </p:nvSpPr>
        <p:spPr>
          <a:xfrm>
            <a:off x="5282957" y="608463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arial" panose="020B0604020202020204" pitchFamily="34" charset="0"/>
              </a:rPr>
              <a:t>nc standar netcat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3365500" cy="49174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35">
                <a:solidFill>
                  <a:srgbClr val="595959"/>
                </a:solidFill>
                <a:latin typeface="Century"/>
                <a:cs typeface="Century"/>
              </a:rPr>
              <a:t>What 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have </a:t>
            </a:r>
            <a:r>
              <a:rPr sz="2200" spc="90">
                <a:solidFill>
                  <a:srgbClr val="595959"/>
                </a:solidFill>
                <a:latin typeface="Century"/>
                <a:cs typeface="Century"/>
              </a:rPr>
              <a:t>we</a:t>
            </a:r>
            <a:r>
              <a:rPr sz="2200" spc="-45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learned?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Socket programming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Packet </a:t>
            </a: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sniffing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69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raw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socket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Using PCAP</a:t>
            </a:r>
            <a:r>
              <a:rPr sz="2000" spc="-1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APIs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Packet spoofing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4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Using</a:t>
            </a:r>
            <a:r>
              <a:rPr sz="2000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C++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Using</a:t>
            </a:r>
            <a:r>
              <a:rPr sz="2000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Scapy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Sniffing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and the</a:t>
            </a:r>
            <a:r>
              <a:rPr sz="2200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spoofing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Byte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order:</a:t>
            </a:r>
            <a:r>
              <a:rPr sz="2200" spc="-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Endianness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1617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15"/>
              <a:t>S</a:t>
            </a:r>
            <a:r>
              <a:rPr sz="3200" spc="-484"/>
              <a:t>u</a:t>
            </a:r>
            <a:r>
              <a:rPr sz="3200" spc="-275"/>
              <a:t>mm</a:t>
            </a:r>
            <a:r>
              <a:rPr sz="3200" spc="-175"/>
              <a:t>ary</a:t>
            </a:r>
            <a:endParaRPr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459479" indent="-266700">
              <a:lnSpc>
                <a:spcPct val="100000"/>
              </a:lnSpc>
              <a:spcBef>
                <a:spcPts val="1270"/>
              </a:spcBef>
              <a:buClr>
                <a:srgbClr val="00B0F0"/>
              </a:buClr>
              <a:buFont typeface="Arial"/>
              <a:buChar char="○"/>
              <a:tabLst>
                <a:tab pos="3459479" algn="l"/>
              </a:tabLst>
            </a:pPr>
            <a:r>
              <a:rPr spc="-5"/>
              <a:t>Packet </a:t>
            </a:r>
            <a:r>
              <a:t>Sniffing and Spoofing Lab</a:t>
            </a:r>
            <a:r>
              <a:rPr spc="20"/>
              <a:t> </a:t>
            </a:r>
            <a:r>
              <a:rPr b="0" spc="-5">
                <a:latin typeface="Arial"/>
                <a:cs typeface="Arial"/>
              </a:rPr>
              <a:t>(</a:t>
            </a:r>
            <a:r>
              <a:rPr b="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Link</a:t>
            </a:r>
            <a:r>
              <a:rPr b="0" spc="-5">
                <a:latin typeface="Arial"/>
                <a:cs typeface="Arial"/>
              </a:rPr>
              <a:t>)</a:t>
            </a:r>
          </a:p>
          <a:p>
            <a:pPr marL="3735704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3735070" algn="l"/>
                <a:tab pos="3735704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The objective 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this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lab is</a:t>
            </a:r>
            <a:r>
              <a:rPr sz="2000" spc="-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two-fold:</a:t>
            </a:r>
            <a:endParaRPr sz="2000">
              <a:latin typeface="Arial"/>
              <a:cs typeface="Arial"/>
            </a:endParaRPr>
          </a:p>
          <a:p>
            <a:pPr marL="4002404" marR="813435" lvl="2" indent="-266700">
              <a:lnSpc>
                <a:spcPct val="101099"/>
              </a:lnSpc>
              <a:spcBef>
                <a:spcPts val="990"/>
              </a:spcBef>
              <a:buChar char="•"/>
              <a:tabLst>
                <a:tab pos="4001770" algn="l"/>
                <a:tab pos="4002404" algn="l"/>
              </a:tabLst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learning to use the tools and understanding the technologies  underlying these</a:t>
            </a:r>
            <a:r>
              <a:rPr sz="18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tools.</a:t>
            </a:r>
            <a:endParaRPr sz="1800">
              <a:latin typeface="Arial"/>
              <a:cs typeface="Arial"/>
            </a:endParaRPr>
          </a:p>
          <a:p>
            <a:pPr marL="4002404" marR="5080" lvl="2" indent="-266700">
              <a:lnSpc>
                <a:spcPct val="102200"/>
              </a:lnSpc>
              <a:spcBef>
                <a:spcPts val="890"/>
              </a:spcBef>
              <a:buChar char="•"/>
              <a:tabLst>
                <a:tab pos="4001770" algn="l"/>
                <a:tab pos="4002404" algn="l"/>
              </a:tabLst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students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will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write simple </a:t>
            </a:r>
            <a:r>
              <a:rPr sz="1800" spc="-10">
                <a:solidFill>
                  <a:srgbClr val="12121E"/>
                </a:solidFill>
                <a:latin typeface="Arial"/>
                <a:cs typeface="Arial"/>
              </a:rPr>
              <a:t>sniffer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and spoofing programs, and gain an  in-depth understanding of the technical aspects of these</a:t>
            </a:r>
            <a:r>
              <a:rPr sz="1800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programs.</a:t>
            </a:r>
            <a:endParaRPr sz="1800">
              <a:latin typeface="Arial"/>
              <a:cs typeface="Arial"/>
            </a:endParaRPr>
          </a:p>
          <a:p>
            <a:pPr marL="3459479" indent="-266700">
              <a:lnSpc>
                <a:spcPct val="100000"/>
              </a:lnSpc>
              <a:spcBef>
                <a:spcPts val="1440"/>
              </a:spcBef>
              <a:buClr>
                <a:srgbClr val="00B0F0"/>
              </a:buClr>
              <a:buFont typeface="Arial"/>
              <a:buChar char="○"/>
              <a:tabLst>
                <a:tab pos="3458845" algn="l"/>
                <a:tab pos="3459479" algn="l"/>
              </a:tabLst>
            </a:pPr>
            <a:r>
              <a:rPr sz="1800" spc="-10"/>
              <a:t>Working </a:t>
            </a:r>
            <a:r>
              <a:rPr sz="1800"/>
              <a:t>in a </a:t>
            </a:r>
            <a:r>
              <a:rPr sz="1800" spc="-5"/>
              <a:t>team (your final-project team) </a:t>
            </a:r>
            <a:r>
              <a:rPr sz="1800"/>
              <a:t>or</a:t>
            </a:r>
            <a:r>
              <a:rPr sz="1800" spc="25"/>
              <a:t> </a:t>
            </a:r>
            <a:r>
              <a:rPr sz="1800" spc="-15"/>
              <a:t>individually.</a:t>
            </a:r>
            <a:endParaRPr sz="18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1885314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/>
              <a:t>Homework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20">
                <a:solidFill>
                  <a:srgbClr val="595959"/>
                </a:solidFill>
                <a:latin typeface="Century"/>
                <a:cs typeface="Century"/>
              </a:rPr>
              <a:t>Lab</a:t>
            </a:r>
            <a:r>
              <a:rPr sz="2200" b="0" spc="-16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exercise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6940" y="1602356"/>
            <a:ext cx="3162299" cy="200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716787"/>
            <a:ext cx="7933055" cy="428561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42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Looking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ahead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Ready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next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class:</a:t>
            </a:r>
            <a:endParaRPr sz="22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6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Tentative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topic: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Link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(MAC) Layer and</a:t>
            </a:r>
            <a:r>
              <a:rPr sz="2000" b="1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atttacks</a:t>
            </a:r>
            <a:endParaRPr sz="20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0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Reading 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practicing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(in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advance):</a:t>
            </a:r>
            <a:endParaRPr sz="20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9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book,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Chapter</a:t>
            </a:r>
            <a:r>
              <a:rPr sz="1800" b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10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www.handsonsecurity.net/resources.html</a:t>
            </a:r>
            <a:endParaRPr sz="16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7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Lab: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ARP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Cache Poisoning Attack</a:t>
            </a:r>
            <a:r>
              <a:rPr sz="1800" b="1" spc="-17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Lab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65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b="1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https://seedsecuritylabs.org/Labs_16.04/Networking/ARP_Attack/</a:t>
            </a:r>
            <a:endParaRPr sz="160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894"/>
              </a:spcBef>
            </a:pPr>
            <a:r>
              <a:rPr sz="2000">
                <a:solidFill>
                  <a:srgbClr val="12121E"/>
                </a:solidFill>
                <a:latin typeface="Courier New"/>
                <a:cs typeface="Courier New"/>
              </a:rPr>
              <a:t>o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Final-project Proposal</a:t>
            </a:r>
            <a:r>
              <a:rPr sz="2000" b="1" spc="-254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report</a:t>
            </a:r>
            <a:endParaRPr sz="2000">
              <a:latin typeface="Arial"/>
              <a:cs typeface="Arial"/>
            </a:endParaRPr>
          </a:p>
          <a:p>
            <a:pPr marL="555625">
              <a:lnSpc>
                <a:spcPct val="100000"/>
              </a:lnSpc>
              <a:spcBef>
                <a:spcPts val="1090"/>
              </a:spcBef>
            </a:pPr>
            <a:r>
              <a:rPr sz="1800" i="1" spc="-5">
                <a:solidFill>
                  <a:srgbClr val="12121E"/>
                </a:solidFill>
                <a:latin typeface="Arial"/>
                <a:cs typeface="Arial"/>
              </a:rPr>
              <a:t>to be announced at</a:t>
            </a:r>
            <a:r>
              <a:rPr sz="1800" i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i="1" spc="-5">
                <a:solidFill>
                  <a:srgbClr val="12121E"/>
                </a:solidFill>
                <a:latin typeface="Arial"/>
                <a:cs typeface="Arial"/>
              </a:rPr>
              <a:t>courses.uit.edu.vn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4159" y="355091"/>
            <a:ext cx="25006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0">
                <a:solidFill>
                  <a:srgbClr val="12121E"/>
                </a:solidFill>
              </a:rPr>
              <a:t>For </a:t>
            </a:r>
            <a:r>
              <a:rPr sz="3200" spc="-150">
                <a:solidFill>
                  <a:srgbClr val="12121E"/>
                </a:solidFill>
              </a:rPr>
              <a:t>next</a:t>
            </a:r>
            <a:r>
              <a:rPr sz="3200" spc="-690">
                <a:solidFill>
                  <a:srgbClr val="12121E"/>
                </a:solidFill>
              </a:rPr>
              <a:t> </a:t>
            </a:r>
            <a:r>
              <a:rPr sz="3200" spc="-270">
                <a:solidFill>
                  <a:srgbClr val="12121E"/>
                </a:solidFill>
              </a:rPr>
              <a:t>time…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9529564" y="2871541"/>
            <a:ext cx="2080203" cy="1316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86563"/>
            <a:ext cx="11771998" cy="7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" y="1"/>
            <a:ext cx="12192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9793" y="3181604"/>
            <a:ext cx="3195320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45"/>
              </a:lnSpc>
              <a:spcBef>
                <a:spcPts val="100"/>
              </a:spcBef>
            </a:pPr>
            <a:r>
              <a:rPr sz="5400" spc="-345">
                <a:solidFill>
                  <a:srgbClr val="FFFFFF"/>
                </a:solidFill>
                <a:latin typeface="Arial"/>
                <a:cs typeface="Arial"/>
              </a:rPr>
              <a:t>Today</a:t>
            </a:r>
            <a:r>
              <a:rPr sz="5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100">
                <a:solidFill>
                  <a:srgbClr val="FFFFFF"/>
                </a:solidFill>
                <a:latin typeface="Arial"/>
                <a:cs typeface="Arial"/>
              </a:rPr>
              <a:t>end,</a:t>
            </a:r>
            <a:endParaRPr sz="5400">
              <a:latin typeface="Arial"/>
              <a:cs typeface="Arial"/>
            </a:endParaRPr>
          </a:p>
          <a:p>
            <a:pPr marL="12700">
              <a:lnSpc>
                <a:spcPts val="6145"/>
              </a:lnSpc>
            </a:pPr>
            <a:r>
              <a:rPr sz="5400" b="1" spc="-380">
                <a:solidFill>
                  <a:srgbClr val="FFFFFF"/>
                </a:solidFill>
                <a:latin typeface="Arial"/>
                <a:cs typeface="Arial"/>
              </a:rPr>
              <a:t>Congrats!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92496" y="4845050"/>
            <a:ext cx="3571782" cy="6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733" y="358139"/>
            <a:ext cx="621030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85">
                <a:solidFill>
                  <a:srgbClr val="404040"/>
                </a:solidFill>
                <a:latin typeface="Arial"/>
                <a:cs typeface="Arial"/>
              </a:rPr>
              <a:t>Socket</a:t>
            </a:r>
            <a:r>
              <a:rPr sz="3200" b="1" spc="-4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325">
                <a:solidFill>
                  <a:srgbClr val="404040"/>
                </a:solidFill>
                <a:latin typeface="Arial"/>
                <a:cs typeface="Arial"/>
              </a:rPr>
              <a:t>APIs</a:t>
            </a:r>
            <a:r>
              <a:rPr sz="3200" b="1" spc="-484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245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3200" b="1" spc="-4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185">
                <a:solidFill>
                  <a:srgbClr val="404040"/>
                </a:solidFill>
                <a:latin typeface="Arial"/>
                <a:cs typeface="Arial"/>
              </a:rPr>
              <a:t>how</a:t>
            </a:r>
            <a:r>
              <a:rPr sz="3200" b="1" spc="-4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125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3200" b="1" spc="-4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280">
                <a:solidFill>
                  <a:srgbClr val="404040"/>
                </a:solidFill>
                <a:latin typeface="Arial"/>
                <a:cs typeface="Arial"/>
              </a:rPr>
              <a:t>send</a:t>
            </a:r>
            <a:r>
              <a:rPr sz="3200" b="1" spc="-484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285">
                <a:solidFill>
                  <a:srgbClr val="404040"/>
                </a:solidFill>
                <a:latin typeface="Arial"/>
                <a:cs typeface="Arial"/>
              </a:rPr>
              <a:t>packets?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0">
                <a:solidFill>
                  <a:srgbClr val="595959"/>
                </a:solidFill>
                <a:latin typeface="Century"/>
                <a:cs typeface="Century"/>
              </a:rPr>
              <a:t>version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8233" y="1132306"/>
            <a:ext cx="7705788" cy="504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27309" y="3241547"/>
            <a:ext cx="3212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latin typeface="Arial"/>
                <a:cs typeface="Arial"/>
              </a:rPr>
              <a:t>Python </a:t>
            </a:r>
            <a:r>
              <a:rPr sz="2000">
                <a:latin typeface="Arial"/>
                <a:cs typeface="Arial"/>
              </a:rPr>
              <a:t>is built on </a:t>
            </a:r>
            <a:r>
              <a:rPr sz="2000" spc="-5">
                <a:latin typeface="Arial"/>
                <a:cs typeface="Arial"/>
              </a:rPr>
              <a:t>top </a:t>
            </a:r>
            <a:r>
              <a:rPr sz="2000">
                <a:latin typeface="Arial"/>
                <a:cs typeface="Arial"/>
              </a:rPr>
              <a:t>of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C++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1389379"/>
            <a:ext cx="7426959" cy="3528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9400" marR="802005" indent="-266700">
              <a:lnSpc>
                <a:spcPct val="100800"/>
              </a:lnSpc>
              <a:spcBef>
                <a:spcPts val="7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  <a:tab pos="4598670" algn="l"/>
              </a:tabLst>
            </a:pP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NIC (Network</a:t>
            </a:r>
            <a:r>
              <a:rPr sz="2400" b="1" spc="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Interface</a:t>
            </a:r>
            <a:r>
              <a:rPr sz="2400" b="1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Card)	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is a physical</a:t>
            </a:r>
            <a:r>
              <a:rPr sz="2400" spc="-1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or  logical link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between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machine and a</a:t>
            </a:r>
            <a:r>
              <a:rPr sz="2400" spc="-5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Each 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has a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MAC</a:t>
            </a:r>
            <a:r>
              <a:rPr sz="2400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</a:t>
            </a:r>
            <a:endParaRPr sz="2400">
              <a:latin typeface="Arial"/>
              <a:cs typeface="Arial"/>
            </a:endParaRPr>
          </a:p>
          <a:p>
            <a:pPr marL="279400" marR="52705" indent="-266700">
              <a:lnSpc>
                <a:spcPts val="2810"/>
              </a:lnSpc>
              <a:spcBef>
                <a:spcPts val="1664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Every 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on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network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will hear all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 b="1">
                <a:solidFill>
                  <a:srgbClr val="12121E"/>
                </a:solidFill>
                <a:latin typeface="Arial"/>
                <a:cs typeface="Arial"/>
              </a:rPr>
              <a:t>frames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on 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4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wire</a:t>
            </a:r>
            <a:endParaRPr sz="2400">
              <a:latin typeface="Arial"/>
              <a:cs typeface="Arial"/>
            </a:endParaRPr>
          </a:p>
          <a:p>
            <a:pPr marL="279400" marR="5080" indent="-266700">
              <a:lnSpc>
                <a:spcPct val="100800"/>
              </a:lnSpc>
              <a:spcBef>
                <a:spcPts val="14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NIC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checks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destination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for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every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packet, 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if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matches the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cards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MAC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address, it is 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further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copied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into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400" b="1" u="sng" spc="-5">
                <a:solidFill>
                  <a:srgbClr val="12121E"/>
                </a:solidFill>
                <a:uFill>
                  <a:solidFill>
                    <a:srgbClr val="12121E"/>
                  </a:solidFill>
                </a:uFill>
                <a:latin typeface="Arial"/>
                <a:cs typeface="Arial"/>
              </a:rPr>
              <a:t>buffer</a:t>
            </a:r>
            <a:r>
              <a:rPr sz="2400" b="1" spc="-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400" spc="-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kernel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2733" y="860044"/>
            <a:ext cx="1286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45">
                <a:solidFill>
                  <a:srgbClr val="595959"/>
                </a:solidFill>
                <a:latin typeface="Century"/>
                <a:cs typeface="Century"/>
              </a:rPr>
              <a:t>O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v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e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r</a:t>
            </a:r>
            <a:r>
              <a:rPr sz="2200" spc="145">
                <a:solidFill>
                  <a:srgbClr val="595959"/>
                </a:solidFill>
                <a:latin typeface="Century"/>
                <a:cs typeface="Century"/>
              </a:rPr>
              <a:t>v</a:t>
            </a:r>
            <a:r>
              <a:rPr sz="2200" spc="-60">
                <a:solidFill>
                  <a:srgbClr val="595959"/>
                </a:solidFill>
                <a:latin typeface="Century"/>
                <a:cs typeface="Century"/>
              </a:rPr>
              <a:t>i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e</a:t>
            </a:r>
            <a:r>
              <a:rPr sz="2200" spc="200">
                <a:solidFill>
                  <a:srgbClr val="595959"/>
                </a:solidFill>
                <a:latin typeface="Century"/>
                <a:cs typeface="Century"/>
              </a:rPr>
              <a:t>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734" y="358139"/>
            <a:ext cx="4566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0"/>
              <a:t>How</a:t>
            </a:r>
            <a:r>
              <a:rPr sz="3200" spc="-495"/>
              <a:t> </a:t>
            </a:r>
            <a:r>
              <a:rPr sz="3200" spc="-270"/>
              <a:t>Packets</a:t>
            </a:r>
            <a:r>
              <a:rPr sz="3200" spc="-484"/>
              <a:t> </a:t>
            </a:r>
            <a:r>
              <a:rPr sz="3200" spc="-210"/>
              <a:t>Are</a:t>
            </a:r>
            <a:r>
              <a:rPr sz="3200" spc="-495"/>
              <a:t> </a:t>
            </a:r>
            <a:r>
              <a:rPr sz="3200" spc="-290"/>
              <a:t>Received?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8800937" y="4564282"/>
            <a:ext cx="2308223" cy="797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44583" y="2109216"/>
            <a:ext cx="1950720" cy="251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4011" y="2192665"/>
            <a:ext cx="1837055" cy="2402205"/>
          </a:xfrm>
          <a:custGeom>
            <a:avLst/>
            <a:gdLst/>
            <a:ahLst/>
            <a:cxnLst/>
            <a:rect l="l" t="t" r="r" b="b"/>
            <a:pathLst>
              <a:path w="1837054" h="2402204">
                <a:moveTo>
                  <a:pt x="0" y="0"/>
                </a:moveTo>
                <a:lnTo>
                  <a:pt x="1836737" y="0"/>
                </a:lnTo>
                <a:lnTo>
                  <a:pt x="1836737" y="2401887"/>
                </a:lnTo>
                <a:lnTo>
                  <a:pt x="0" y="2401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23273" y="4131002"/>
            <a:ext cx="666750" cy="282575"/>
          </a:xfrm>
          <a:custGeom>
            <a:avLst/>
            <a:gdLst/>
            <a:ahLst/>
            <a:cxnLst/>
            <a:rect l="l" t="t" r="r" b="b"/>
            <a:pathLst>
              <a:path w="666750" h="282575">
                <a:moveTo>
                  <a:pt x="0" y="0"/>
                </a:moveTo>
                <a:lnTo>
                  <a:pt x="666750" y="0"/>
                </a:lnTo>
                <a:lnTo>
                  <a:pt x="666750" y="282575"/>
                </a:lnTo>
                <a:lnTo>
                  <a:pt x="0" y="282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23273" y="3543626"/>
            <a:ext cx="657225" cy="519430"/>
          </a:xfrm>
          <a:custGeom>
            <a:avLst/>
            <a:gdLst/>
            <a:ahLst/>
            <a:cxnLst/>
            <a:rect l="l" t="t" r="r" b="b"/>
            <a:pathLst>
              <a:path w="657225" h="519429">
                <a:moveTo>
                  <a:pt x="0" y="0"/>
                </a:moveTo>
                <a:lnTo>
                  <a:pt x="657225" y="0"/>
                </a:lnTo>
                <a:lnTo>
                  <a:pt x="657225" y="519113"/>
                </a:lnTo>
                <a:lnTo>
                  <a:pt x="0" y="519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23273" y="3543626"/>
            <a:ext cx="641350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on</a:t>
            </a:r>
            <a:r>
              <a:rPr sz="1200">
                <a:latin typeface="Arial"/>
                <a:cs typeface="Arial"/>
              </a:rPr>
              <a:t>tr</a:t>
            </a:r>
            <a:r>
              <a:rPr sz="1200" spc="-5">
                <a:latin typeface="Arial"/>
                <a:cs typeface="Arial"/>
              </a:rPr>
              <a:t>olle</a:t>
            </a:r>
            <a:r>
              <a:rPr sz="1200">
                <a:latin typeface="Arial"/>
                <a:cs typeface="Arial"/>
              </a:rPr>
              <a:t>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61373" y="4172204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Arial"/>
                <a:cs typeface="Arial"/>
              </a:rPr>
              <a:t>ph</a:t>
            </a:r>
            <a:r>
              <a:rPr sz="1200">
                <a:latin typeface="Arial"/>
                <a:cs typeface="Arial"/>
              </a:rPr>
              <a:t>ys</a:t>
            </a:r>
            <a:r>
              <a:rPr sz="1200" spc="-5">
                <a:latin typeface="Arial"/>
                <a:cs typeface="Arial"/>
              </a:rPr>
              <a:t>i</a:t>
            </a: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a</a:t>
            </a:r>
            <a:r>
              <a:rPr sz="1200">
                <a:latin typeface="Arial"/>
                <a:cs typeface="Arial"/>
              </a:rPr>
              <a:t>l</a:t>
            </a:r>
          </a:p>
        </p:txBody>
      </p:sp>
      <p:sp>
        <p:nvSpPr>
          <p:cNvPr id="12" name="object 12"/>
          <p:cNvSpPr/>
          <p:nvPr/>
        </p:nvSpPr>
        <p:spPr>
          <a:xfrm>
            <a:off x="9718512" y="3062615"/>
            <a:ext cx="314325" cy="460375"/>
          </a:xfrm>
          <a:custGeom>
            <a:avLst/>
            <a:gdLst/>
            <a:ahLst/>
            <a:cxnLst/>
            <a:rect l="l" t="t" r="r" b="b"/>
            <a:pathLst>
              <a:path w="314325" h="460375">
                <a:moveTo>
                  <a:pt x="199447" y="345810"/>
                </a:moveTo>
                <a:lnTo>
                  <a:pt x="256066" y="460375"/>
                </a:lnTo>
                <a:lnTo>
                  <a:pt x="304199" y="365213"/>
                </a:lnTo>
                <a:lnTo>
                  <a:pt x="275558" y="365213"/>
                </a:lnTo>
                <a:lnTo>
                  <a:pt x="237458" y="365037"/>
                </a:lnTo>
                <a:lnTo>
                  <a:pt x="237546" y="345987"/>
                </a:lnTo>
                <a:lnTo>
                  <a:pt x="199447" y="345810"/>
                </a:lnTo>
                <a:close/>
              </a:path>
              <a:path w="314325" h="460375">
                <a:moveTo>
                  <a:pt x="237546" y="345987"/>
                </a:moveTo>
                <a:lnTo>
                  <a:pt x="237458" y="365037"/>
                </a:lnTo>
                <a:lnTo>
                  <a:pt x="275558" y="365213"/>
                </a:lnTo>
                <a:lnTo>
                  <a:pt x="275646" y="346163"/>
                </a:lnTo>
                <a:lnTo>
                  <a:pt x="237546" y="345987"/>
                </a:lnTo>
                <a:close/>
              </a:path>
              <a:path w="314325" h="460375">
                <a:moveTo>
                  <a:pt x="275646" y="346163"/>
                </a:moveTo>
                <a:lnTo>
                  <a:pt x="275558" y="365213"/>
                </a:lnTo>
                <a:lnTo>
                  <a:pt x="304199" y="365213"/>
                </a:lnTo>
                <a:lnTo>
                  <a:pt x="313745" y="346340"/>
                </a:lnTo>
                <a:lnTo>
                  <a:pt x="275646" y="346163"/>
                </a:lnTo>
                <a:close/>
              </a:path>
              <a:path w="314325" h="460375">
                <a:moveTo>
                  <a:pt x="238125" y="221430"/>
                </a:moveTo>
                <a:lnTo>
                  <a:pt x="237546" y="345987"/>
                </a:lnTo>
                <a:lnTo>
                  <a:pt x="275646" y="346163"/>
                </a:lnTo>
                <a:lnTo>
                  <a:pt x="276136" y="240568"/>
                </a:lnTo>
                <a:lnTo>
                  <a:pt x="257175" y="240568"/>
                </a:lnTo>
                <a:lnTo>
                  <a:pt x="238125" y="221430"/>
                </a:lnTo>
                <a:close/>
              </a:path>
              <a:path w="314325" h="460375">
                <a:moveTo>
                  <a:pt x="76200" y="95250"/>
                </a:moveTo>
                <a:lnTo>
                  <a:pt x="38100" y="95250"/>
                </a:lnTo>
                <a:lnTo>
                  <a:pt x="38100" y="221518"/>
                </a:lnTo>
                <a:lnTo>
                  <a:pt x="39596" y="228933"/>
                </a:lnTo>
                <a:lnTo>
                  <a:pt x="43679" y="234989"/>
                </a:lnTo>
                <a:lnTo>
                  <a:pt x="49734" y="239071"/>
                </a:lnTo>
                <a:lnTo>
                  <a:pt x="57150" y="240568"/>
                </a:lnTo>
                <a:lnTo>
                  <a:pt x="238036" y="240568"/>
                </a:lnTo>
                <a:lnTo>
                  <a:pt x="238124" y="221518"/>
                </a:lnTo>
                <a:lnTo>
                  <a:pt x="76200" y="221518"/>
                </a:lnTo>
                <a:lnTo>
                  <a:pt x="57150" y="202468"/>
                </a:lnTo>
                <a:lnTo>
                  <a:pt x="76200" y="202468"/>
                </a:lnTo>
                <a:lnTo>
                  <a:pt x="76200" y="95250"/>
                </a:lnTo>
                <a:close/>
              </a:path>
              <a:path w="314325" h="460375">
                <a:moveTo>
                  <a:pt x="276225" y="221430"/>
                </a:moveTo>
                <a:lnTo>
                  <a:pt x="238125" y="221430"/>
                </a:lnTo>
                <a:lnTo>
                  <a:pt x="257175" y="240568"/>
                </a:lnTo>
                <a:lnTo>
                  <a:pt x="276136" y="240568"/>
                </a:lnTo>
                <a:lnTo>
                  <a:pt x="276225" y="221430"/>
                </a:lnTo>
                <a:close/>
              </a:path>
              <a:path w="314325" h="460375">
                <a:moveTo>
                  <a:pt x="76200" y="202468"/>
                </a:moveTo>
                <a:lnTo>
                  <a:pt x="57150" y="202468"/>
                </a:lnTo>
                <a:lnTo>
                  <a:pt x="76200" y="221518"/>
                </a:lnTo>
                <a:lnTo>
                  <a:pt x="76200" y="202468"/>
                </a:lnTo>
                <a:close/>
              </a:path>
              <a:path w="314325" h="460375">
                <a:moveTo>
                  <a:pt x="262242" y="202468"/>
                </a:moveTo>
                <a:lnTo>
                  <a:pt x="76200" y="202468"/>
                </a:lnTo>
                <a:lnTo>
                  <a:pt x="76200" y="221518"/>
                </a:lnTo>
                <a:lnTo>
                  <a:pt x="238124" y="221518"/>
                </a:lnTo>
                <a:lnTo>
                  <a:pt x="276225" y="221430"/>
                </a:lnTo>
                <a:lnTo>
                  <a:pt x="276247" y="216540"/>
                </a:lnTo>
                <a:lnTo>
                  <a:pt x="274251" y="211672"/>
                </a:lnTo>
                <a:lnTo>
                  <a:pt x="267101" y="204487"/>
                </a:lnTo>
                <a:lnTo>
                  <a:pt x="262242" y="202468"/>
                </a:lnTo>
                <a:close/>
              </a:path>
              <a:path w="314325" h="46037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314325" h="46037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40723" y="3235652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36011" y="3243589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300037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12930" y="2545883"/>
            <a:ext cx="674370" cy="519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cpu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64623" y="2545883"/>
            <a:ext cx="641350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32811" y="3065790"/>
            <a:ext cx="1905" cy="170180"/>
          </a:xfrm>
          <a:custGeom>
            <a:avLst/>
            <a:gdLst/>
            <a:ahLst/>
            <a:cxnLst/>
            <a:rect l="l" t="t" r="r" b="b"/>
            <a:pathLst>
              <a:path w="1904" h="170180">
                <a:moveTo>
                  <a:pt x="1587" y="16986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5936" y="3067376"/>
            <a:ext cx="1905" cy="171450"/>
          </a:xfrm>
          <a:custGeom>
            <a:avLst/>
            <a:gdLst/>
            <a:ahLst/>
            <a:cxnLst/>
            <a:rect l="l" t="t" r="r" b="b"/>
            <a:pathLst>
              <a:path w="1904" h="171450">
                <a:moveTo>
                  <a:pt x="1587" y="171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32350" y="3398011"/>
            <a:ext cx="72072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i="1" spc="-5">
                <a:latin typeface="Arial"/>
                <a:cs typeface="Arial"/>
              </a:rPr>
              <a:t>host bus  (e.g.,</a:t>
            </a:r>
            <a:r>
              <a:rPr sz="1200" i="1" spc="-60">
                <a:latin typeface="Arial"/>
                <a:cs typeface="Arial"/>
              </a:rPr>
              <a:t> </a:t>
            </a:r>
            <a:r>
              <a:rPr sz="1200" i="1" spc="-5">
                <a:latin typeface="Arial"/>
                <a:cs typeface="Arial"/>
              </a:rPr>
              <a:t>PCI)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83171" y="3851601"/>
            <a:ext cx="118745" cy="339725"/>
          </a:xfrm>
          <a:custGeom>
            <a:avLst/>
            <a:gdLst/>
            <a:ahLst/>
            <a:cxnLst/>
            <a:rect l="l" t="t" r="r" b="b"/>
            <a:pathLst>
              <a:path w="118745" h="339725">
                <a:moveTo>
                  <a:pt x="0" y="223370"/>
                </a:moveTo>
                <a:lnTo>
                  <a:pt x="52840" y="339724"/>
                </a:lnTo>
                <a:lnTo>
                  <a:pt x="104574" y="245253"/>
                </a:lnTo>
                <a:lnTo>
                  <a:pt x="75435" y="245253"/>
                </a:lnTo>
                <a:lnTo>
                  <a:pt x="37362" y="243829"/>
                </a:lnTo>
                <a:lnTo>
                  <a:pt x="38073" y="224793"/>
                </a:lnTo>
                <a:lnTo>
                  <a:pt x="0" y="223370"/>
                </a:lnTo>
                <a:close/>
              </a:path>
              <a:path w="118745" h="339725">
                <a:moveTo>
                  <a:pt x="38073" y="224793"/>
                </a:moveTo>
                <a:lnTo>
                  <a:pt x="37362" y="243829"/>
                </a:lnTo>
                <a:lnTo>
                  <a:pt x="75435" y="245253"/>
                </a:lnTo>
                <a:lnTo>
                  <a:pt x="76147" y="226216"/>
                </a:lnTo>
                <a:lnTo>
                  <a:pt x="38073" y="224793"/>
                </a:lnTo>
                <a:close/>
              </a:path>
              <a:path w="118745" h="339725">
                <a:moveTo>
                  <a:pt x="76147" y="226216"/>
                </a:moveTo>
                <a:lnTo>
                  <a:pt x="75435" y="245253"/>
                </a:lnTo>
                <a:lnTo>
                  <a:pt x="104574" y="245253"/>
                </a:lnTo>
                <a:lnTo>
                  <a:pt x="114219" y="227639"/>
                </a:lnTo>
                <a:lnTo>
                  <a:pt x="76147" y="226216"/>
                </a:lnTo>
                <a:close/>
              </a:path>
              <a:path w="118745" h="339725">
                <a:moveTo>
                  <a:pt x="42233" y="113508"/>
                </a:moveTo>
                <a:lnTo>
                  <a:pt x="38073" y="224793"/>
                </a:lnTo>
                <a:lnTo>
                  <a:pt x="76147" y="226216"/>
                </a:lnTo>
                <a:lnTo>
                  <a:pt x="80306" y="114932"/>
                </a:lnTo>
                <a:lnTo>
                  <a:pt x="42233" y="113508"/>
                </a:lnTo>
                <a:close/>
              </a:path>
              <a:path w="118745" h="339725">
                <a:moveTo>
                  <a:pt x="108442" y="94472"/>
                </a:moveTo>
                <a:lnTo>
                  <a:pt x="42945" y="94472"/>
                </a:lnTo>
                <a:lnTo>
                  <a:pt x="81018" y="95895"/>
                </a:lnTo>
                <a:lnTo>
                  <a:pt x="80306" y="114932"/>
                </a:lnTo>
                <a:lnTo>
                  <a:pt x="118380" y="116356"/>
                </a:lnTo>
                <a:lnTo>
                  <a:pt x="108442" y="94472"/>
                </a:lnTo>
                <a:close/>
              </a:path>
              <a:path w="118745" h="339725">
                <a:moveTo>
                  <a:pt x="42945" y="94472"/>
                </a:moveTo>
                <a:lnTo>
                  <a:pt x="42233" y="113508"/>
                </a:lnTo>
                <a:lnTo>
                  <a:pt x="80306" y="114932"/>
                </a:lnTo>
                <a:lnTo>
                  <a:pt x="81018" y="95895"/>
                </a:lnTo>
                <a:lnTo>
                  <a:pt x="42945" y="94472"/>
                </a:lnTo>
                <a:close/>
              </a:path>
              <a:path w="118745" h="339725">
                <a:moveTo>
                  <a:pt x="65540" y="0"/>
                </a:moveTo>
                <a:lnTo>
                  <a:pt x="4160" y="112085"/>
                </a:lnTo>
                <a:lnTo>
                  <a:pt x="42233" y="113508"/>
                </a:lnTo>
                <a:lnTo>
                  <a:pt x="42945" y="94472"/>
                </a:lnTo>
                <a:lnTo>
                  <a:pt x="108442" y="94472"/>
                </a:lnTo>
                <a:lnTo>
                  <a:pt x="65540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80659" y="4435801"/>
            <a:ext cx="114300" cy="367030"/>
          </a:xfrm>
          <a:custGeom>
            <a:avLst/>
            <a:gdLst/>
            <a:ahLst/>
            <a:cxnLst/>
            <a:rect l="l" t="t" r="r" b="b"/>
            <a:pathLst>
              <a:path w="114300" h="367029">
                <a:moveTo>
                  <a:pt x="38101" y="252412"/>
                </a:moveTo>
                <a:lnTo>
                  <a:pt x="0" y="252412"/>
                </a:lnTo>
                <a:lnTo>
                  <a:pt x="57151" y="366712"/>
                </a:lnTo>
                <a:lnTo>
                  <a:pt x="104775" y="271462"/>
                </a:lnTo>
                <a:lnTo>
                  <a:pt x="38101" y="271462"/>
                </a:lnTo>
                <a:lnTo>
                  <a:pt x="38101" y="252412"/>
                </a:lnTo>
                <a:close/>
              </a:path>
              <a:path w="114300" h="367029">
                <a:moveTo>
                  <a:pt x="76200" y="95249"/>
                </a:moveTo>
                <a:lnTo>
                  <a:pt x="38100" y="95249"/>
                </a:lnTo>
                <a:lnTo>
                  <a:pt x="38101" y="271462"/>
                </a:lnTo>
                <a:lnTo>
                  <a:pt x="76201" y="271462"/>
                </a:lnTo>
                <a:lnTo>
                  <a:pt x="76200" y="95249"/>
                </a:lnTo>
                <a:close/>
              </a:path>
              <a:path w="114300" h="367029">
                <a:moveTo>
                  <a:pt x="114300" y="252412"/>
                </a:moveTo>
                <a:lnTo>
                  <a:pt x="76201" y="252412"/>
                </a:lnTo>
                <a:lnTo>
                  <a:pt x="76201" y="271462"/>
                </a:lnTo>
                <a:lnTo>
                  <a:pt x="104775" y="271462"/>
                </a:lnTo>
                <a:lnTo>
                  <a:pt x="114300" y="252412"/>
                </a:lnTo>
                <a:close/>
              </a:path>
              <a:path w="114300" h="36702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6702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31349" y="3240414"/>
            <a:ext cx="382905" cy="268605"/>
          </a:xfrm>
          <a:custGeom>
            <a:avLst/>
            <a:gdLst/>
            <a:ahLst/>
            <a:cxnLst/>
            <a:rect l="l" t="t" r="r" b="b"/>
            <a:pathLst>
              <a:path w="382904" h="268604">
                <a:moveTo>
                  <a:pt x="382588" y="268287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519563" y="4967732"/>
            <a:ext cx="1183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>
                <a:latin typeface="Arial"/>
                <a:cs typeface="Arial"/>
              </a:rPr>
              <a:t>network</a:t>
            </a:r>
            <a:r>
              <a:rPr sz="1200" i="1" spc="-45">
                <a:latin typeface="Arial"/>
                <a:cs typeface="Arial"/>
              </a:rPr>
              <a:t> </a:t>
            </a:r>
            <a:r>
              <a:rPr sz="1200" i="1" spc="-5">
                <a:latin typeface="Arial"/>
                <a:cs typeface="Arial"/>
              </a:rPr>
              <a:t>interface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48786" y="4258002"/>
            <a:ext cx="271780" cy="751205"/>
          </a:xfrm>
          <a:custGeom>
            <a:avLst/>
            <a:gdLst/>
            <a:ahLst/>
            <a:cxnLst/>
            <a:rect l="l" t="t" r="r" b="b"/>
            <a:pathLst>
              <a:path w="271779" h="751204">
                <a:moveTo>
                  <a:pt x="271462" y="75088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96262" y="3432501"/>
            <a:ext cx="1122680" cy="1082675"/>
          </a:xfrm>
          <a:custGeom>
            <a:avLst/>
            <a:gdLst/>
            <a:ahLst/>
            <a:cxnLst/>
            <a:rect l="l" t="t" r="r" b="b"/>
            <a:pathLst>
              <a:path w="1122679" h="1082675">
                <a:moveTo>
                  <a:pt x="0" y="0"/>
                </a:moveTo>
                <a:lnTo>
                  <a:pt x="1122362" y="0"/>
                </a:lnTo>
                <a:lnTo>
                  <a:pt x="1122362" y="1082675"/>
                </a:lnTo>
                <a:lnTo>
                  <a:pt x="0" y="10826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1451" y="3569026"/>
            <a:ext cx="623836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26552" y="3840479"/>
            <a:ext cx="893063" cy="53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11988" y="3870651"/>
            <a:ext cx="776605" cy="415925"/>
          </a:xfrm>
          <a:custGeom>
            <a:avLst/>
            <a:gdLst/>
            <a:ahLst/>
            <a:cxnLst/>
            <a:rect l="l" t="t" r="r" b="b"/>
            <a:pathLst>
              <a:path w="776604" h="415925">
                <a:moveTo>
                  <a:pt x="0" y="0"/>
                </a:moveTo>
                <a:lnTo>
                  <a:pt x="776288" y="0"/>
                </a:lnTo>
                <a:lnTo>
                  <a:pt x="776288" y="415925"/>
                </a:lnTo>
                <a:lnTo>
                  <a:pt x="0" y="415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81926" y="2424439"/>
            <a:ext cx="436563" cy="703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75319" y="2334767"/>
            <a:ext cx="896112" cy="850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45313" y="3130876"/>
            <a:ext cx="876300" cy="182880"/>
          </a:xfrm>
          <a:custGeom>
            <a:avLst/>
            <a:gdLst/>
            <a:ahLst/>
            <a:cxnLst/>
            <a:rect l="l" t="t" r="r" b="b"/>
            <a:pathLst>
              <a:path w="876300" h="182879">
                <a:moveTo>
                  <a:pt x="0" y="0"/>
                </a:moveTo>
                <a:lnTo>
                  <a:pt x="876301" y="0"/>
                </a:lnTo>
                <a:lnTo>
                  <a:pt x="876301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00877" y="2413326"/>
          <a:ext cx="777875" cy="833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application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2">
                <a:tc>
                  <a:txBody>
                    <a:bodyPr/>
                    <a:lstStyle/>
                    <a:p>
                      <a:pPr marL="1270" algn="ctr">
                        <a:lnSpc>
                          <a:spcPts val="1190"/>
                        </a:lnSpc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transport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marL="1905" algn="ctr">
                        <a:lnSpc>
                          <a:spcPts val="1245"/>
                        </a:lnSpc>
                        <a:spcBef>
                          <a:spcPts val="15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network</a:t>
                      </a:r>
                    </a:p>
                  </a:txBody>
                  <a:tcPr marL="0" marR="0" marT="190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16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link</a:t>
                      </a:r>
                    </a:p>
                  </a:txBody>
                  <a:tcPr marL="0" marR="0" marT="889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8311988" y="3870651"/>
            <a:ext cx="776605" cy="198755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50"/>
              </a:spcBef>
            </a:pPr>
            <a:r>
              <a:rPr sz="1200">
                <a:latin typeface="Tahoma"/>
                <a:cs typeface="Tahoma"/>
              </a:rPr>
              <a:t>link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311988" y="4069089"/>
            <a:ext cx="776605" cy="217804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320"/>
              </a:lnSpc>
            </a:pPr>
            <a:r>
              <a:rPr sz="1200" spc="-5">
                <a:latin typeface="Tahoma"/>
                <a:cs typeface="Tahoma"/>
              </a:rPr>
              <a:t>physical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11988" y="3769051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0"/>
                </a:moveTo>
                <a:lnTo>
                  <a:pt x="1" y="103188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88277" y="3769051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1" y="101600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28577" y="1119114"/>
            <a:ext cx="1180673" cy="726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59673" y="971876"/>
            <a:ext cx="1143000" cy="1066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07212" y="4829502"/>
            <a:ext cx="1109661" cy="820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80035" y="4908205"/>
            <a:ext cx="539559" cy="375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16255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4"/>
              <a:t>Receiving</a:t>
            </a:r>
            <a:r>
              <a:rPr sz="3200" spc="-490"/>
              <a:t> </a:t>
            </a:r>
            <a:r>
              <a:rPr sz="3200" spc="-265"/>
              <a:t>Packets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84"/>
              <a:t> </a:t>
            </a:r>
            <a:r>
              <a:rPr sz="3200" spc="-285"/>
              <a:t>Socket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>
                <a:solidFill>
                  <a:srgbClr val="595959"/>
                </a:solidFill>
                <a:latin typeface="Century"/>
                <a:cs typeface="Century"/>
              </a:rPr>
              <a:t>Python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version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7018" y="1325374"/>
            <a:ext cx="5818980" cy="3640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1596" y="3728214"/>
            <a:ext cx="3515360" cy="19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1596" y="1325374"/>
            <a:ext cx="5572300" cy="2402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6601" y="5097779"/>
            <a:ext cx="55384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latin typeface="Arial"/>
                <a:cs typeface="Arial"/>
              </a:rPr>
              <a:t>Is </a:t>
            </a:r>
            <a:r>
              <a:rPr sz="2000">
                <a:latin typeface="Arial"/>
                <a:cs typeface="Arial"/>
              </a:rPr>
              <a:t>it </a:t>
            </a:r>
            <a:r>
              <a:rPr sz="2000" spc="-5">
                <a:latin typeface="Arial"/>
                <a:cs typeface="Arial"/>
              </a:rPr>
              <a:t>necessary to </a:t>
            </a:r>
            <a:r>
              <a:rPr sz="2000">
                <a:latin typeface="Arial"/>
                <a:cs typeface="Arial"/>
              </a:rPr>
              <a:t>bind a </a:t>
            </a:r>
            <a:r>
              <a:rPr sz="2000" b="1" spc="-5">
                <a:latin typeface="Arial"/>
                <a:cs typeface="Arial"/>
              </a:rPr>
              <a:t>specific port number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spc="5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b="1" spc="-5">
                <a:latin typeface="Arial"/>
                <a:cs typeface="Arial"/>
              </a:rPr>
              <a:t>Client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program?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b="1" spc="-5">
                <a:latin typeface="Arial"/>
                <a:cs typeface="Arial"/>
              </a:rPr>
              <a:t>Server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program?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1784" y="2221992"/>
            <a:ext cx="618743" cy="707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0034" y="2261916"/>
            <a:ext cx="500875" cy="589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7858" y="1660507"/>
            <a:ext cx="6799738" cy="4091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3" y="358139"/>
            <a:ext cx="516255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4"/>
              <a:t>Receiving</a:t>
            </a:r>
            <a:r>
              <a:rPr sz="3200" spc="-490"/>
              <a:t> </a:t>
            </a:r>
            <a:r>
              <a:rPr sz="3200" spc="-265"/>
              <a:t>Packets</a:t>
            </a:r>
            <a:r>
              <a:rPr sz="3200" spc="-480"/>
              <a:t> </a:t>
            </a:r>
            <a:r>
              <a:rPr sz="3200" spc="-330"/>
              <a:t>Using</a:t>
            </a:r>
            <a:r>
              <a:rPr sz="3200" spc="-484"/>
              <a:t> </a:t>
            </a:r>
            <a:r>
              <a:rPr sz="3200" spc="-285"/>
              <a:t>Socket</a:t>
            </a:r>
            <a:endParaRPr sz="3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C++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version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7864" y="1897379"/>
            <a:ext cx="201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latin typeface="Arial"/>
                <a:cs typeface="Arial"/>
              </a:rPr>
              <a:t>Create the</a:t>
            </a:r>
            <a:r>
              <a:rPr sz="2000" spc="-8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socket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761" y="3131820"/>
            <a:ext cx="22136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Provide</a:t>
            </a:r>
            <a:r>
              <a:rPr sz="2000" spc="-7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>
                <a:latin typeface="Arial"/>
                <a:cs typeface="Arial"/>
              </a:rPr>
              <a:t>about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1838" y="4975860"/>
            <a:ext cx="1889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Receive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0707" y="2573153"/>
            <a:ext cx="366395" cy="1447800"/>
          </a:xfrm>
          <a:custGeom>
            <a:avLst/>
            <a:gdLst/>
            <a:ahLst/>
            <a:cxnLst/>
            <a:rect l="l" t="t" r="r" b="b"/>
            <a:pathLst>
              <a:path w="366395" h="1447800">
                <a:moveTo>
                  <a:pt x="366034" y="1447800"/>
                </a:moveTo>
                <a:lnTo>
                  <a:pt x="317380" y="1442170"/>
                </a:lnTo>
                <a:lnTo>
                  <a:pt x="273661" y="1426284"/>
                </a:lnTo>
                <a:lnTo>
                  <a:pt x="236620" y="1401643"/>
                </a:lnTo>
                <a:lnTo>
                  <a:pt x="208003" y="1369749"/>
                </a:lnTo>
                <a:lnTo>
                  <a:pt x="189553" y="1332105"/>
                </a:lnTo>
                <a:lnTo>
                  <a:pt x="183016" y="1290212"/>
                </a:lnTo>
                <a:lnTo>
                  <a:pt x="183017" y="881487"/>
                </a:lnTo>
                <a:lnTo>
                  <a:pt x="176480" y="839594"/>
                </a:lnTo>
                <a:lnTo>
                  <a:pt x="158030" y="801950"/>
                </a:lnTo>
                <a:lnTo>
                  <a:pt x="129413" y="770056"/>
                </a:lnTo>
                <a:lnTo>
                  <a:pt x="92372" y="745415"/>
                </a:lnTo>
                <a:lnTo>
                  <a:pt x="48653" y="729529"/>
                </a:lnTo>
                <a:lnTo>
                  <a:pt x="0" y="723900"/>
                </a:lnTo>
                <a:lnTo>
                  <a:pt x="48653" y="718270"/>
                </a:lnTo>
                <a:lnTo>
                  <a:pt x="92372" y="702384"/>
                </a:lnTo>
                <a:lnTo>
                  <a:pt x="129413" y="677743"/>
                </a:lnTo>
                <a:lnTo>
                  <a:pt x="158030" y="645849"/>
                </a:lnTo>
                <a:lnTo>
                  <a:pt x="176480" y="608205"/>
                </a:lnTo>
                <a:lnTo>
                  <a:pt x="183017" y="566312"/>
                </a:lnTo>
                <a:lnTo>
                  <a:pt x="183017" y="157587"/>
                </a:lnTo>
                <a:lnTo>
                  <a:pt x="189555" y="115694"/>
                </a:lnTo>
                <a:lnTo>
                  <a:pt x="208005" y="78050"/>
                </a:lnTo>
                <a:lnTo>
                  <a:pt x="236622" y="46156"/>
                </a:lnTo>
                <a:lnTo>
                  <a:pt x="273663" y="21515"/>
                </a:lnTo>
                <a:lnTo>
                  <a:pt x="317382" y="5629"/>
                </a:lnTo>
                <a:lnTo>
                  <a:pt x="366035" y="0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90707" y="4584523"/>
            <a:ext cx="366395" cy="1167765"/>
          </a:xfrm>
          <a:custGeom>
            <a:avLst/>
            <a:gdLst/>
            <a:ahLst/>
            <a:cxnLst/>
            <a:rect l="l" t="t" r="r" b="b"/>
            <a:pathLst>
              <a:path w="366395" h="1167764">
                <a:moveTo>
                  <a:pt x="366034" y="1167232"/>
                </a:moveTo>
                <a:lnTo>
                  <a:pt x="317380" y="1161602"/>
                </a:lnTo>
                <a:lnTo>
                  <a:pt x="273661" y="1145716"/>
                </a:lnTo>
                <a:lnTo>
                  <a:pt x="236621" y="1121075"/>
                </a:lnTo>
                <a:lnTo>
                  <a:pt x="208004" y="1089181"/>
                </a:lnTo>
                <a:lnTo>
                  <a:pt x="189554" y="1051536"/>
                </a:lnTo>
                <a:lnTo>
                  <a:pt x="183017" y="1009643"/>
                </a:lnTo>
                <a:lnTo>
                  <a:pt x="183017" y="741205"/>
                </a:lnTo>
                <a:lnTo>
                  <a:pt x="176479" y="699311"/>
                </a:lnTo>
                <a:lnTo>
                  <a:pt x="158029" y="661666"/>
                </a:lnTo>
                <a:lnTo>
                  <a:pt x="129412" y="629772"/>
                </a:lnTo>
                <a:lnTo>
                  <a:pt x="92372" y="605131"/>
                </a:lnTo>
                <a:lnTo>
                  <a:pt x="48653" y="589245"/>
                </a:lnTo>
                <a:lnTo>
                  <a:pt x="0" y="583616"/>
                </a:lnTo>
                <a:lnTo>
                  <a:pt x="48653" y="577986"/>
                </a:lnTo>
                <a:lnTo>
                  <a:pt x="92372" y="562100"/>
                </a:lnTo>
                <a:lnTo>
                  <a:pt x="129412" y="537459"/>
                </a:lnTo>
                <a:lnTo>
                  <a:pt x="158029" y="505565"/>
                </a:lnTo>
                <a:lnTo>
                  <a:pt x="176479" y="467920"/>
                </a:lnTo>
                <a:lnTo>
                  <a:pt x="183017" y="426026"/>
                </a:lnTo>
                <a:lnTo>
                  <a:pt x="183017" y="157589"/>
                </a:lnTo>
                <a:lnTo>
                  <a:pt x="189554" y="115695"/>
                </a:lnTo>
                <a:lnTo>
                  <a:pt x="208004" y="78050"/>
                </a:lnTo>
                <a:lnTo>
                  <a:pt x="236621" y="46156"/>
                </a:lnTo>
                <a:lnTo>
                  <a:pt x="273661" y="21515"/>
                </a:lnTo>
                <a:lnTo>
                  <a:pt x="317380" y="5629"/>
                </a:lnTo>
                <a:lnTo>
                  <a:pt x="366034" y="0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80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0306E66439A3B4439F1E40907241B1C2" ma:contentTypeVersion="4" ma:contentTypeDescription="Tạo tài liệu mới." ma:contentTypeScope="" ma:versionID="7040e1f0477a66b78f0a3aab9a985d93">
  <xsd:schema xmlns:xsd="http://www.w3.org/2001/XMLSchema" xmlns:xs="http://www.w3.org/2001/XMLSchema" xmlns:p="http://schemas.microsoft.com/office/2006/metadata/properties" xmlns:ns2="799822cd-6e0e-4a41-b501-0089548f73ff" targetNamespace="http://schemas.microsoft.com/office/2006/metadata/properties" ma:root="true" ma:fieldsID="aa98422a293ec6421f1dda90afbd033d" ns2:_="">
    <xsd:import namespace="799822cd-6e0e-4a41-b501-0089548f7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22cd-6e0e-4a41-b501-0089548f7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90E77D-D928-47F2-820A-9725C514C4F9}"/>
</file>

<file path=customXml/itemProps2.xml><?xml version="1.0" encoding="utf-8"?>
<ds:datastoreItem xmlns:ds="http://schemas.openxmlformats.org/officeDocument/2006/customXml" ds:itemID="{5696A8AF-E7DB-47E6-AB20-E2ABAA8D675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CA1E57-6859-44D8-8923-791DAB93EC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2_Standarddesign</vt:lpstr>
      <vt:lpstr>NT101-Network Security</vt:lpstr>
      <vt:lpstr>How Packets Are Received?</vt:lpstr>
      <vt:lpstr>Computer networking utility -netcat </vt:lpstr>
      <vt:lpstr>Sockets</vt:lpstr>
      <vt:lpstr>Socket APIs  and how to send packets? (cont.) Python example</vt:lpstr>
      <vt:lpstr>PowerPoint Presentation</vt:lpstr>
      <vt:lpstr>How Packets Are Received?</vt:lpstr>
      <vt:lpstr>Receiving Packets Using Socket Python version</vt:lpstr>
      <vt:lpstr>Receiving Packets Using Socket C++ version</vt:lpstr>
      <vt:lpstr>PowerPoint Presentation</vt:lpstr>
      <vt:lpstr>How to get a copy of packet? Raw socket</vt:lpstr>
      <vt:lpstr>Receiving Packets Using Raw Socket Get a copy of packet</vt:lpstr>
      <vt:lpstr>Promiscuous Mode</vt:lpstr>
      <vt:lpstr>BSD Packet Filter (BPF)</vt:lpstr>
      <vt:lpstr>BSD Packet Filter (BPF)</vt:lpstr>
      <vt:lpstr>Packet Flow With/Without Filters Below the IP Layer</vt:lpstr>
      <vt:lpstr>Limitation of the Approach</vt:lpstr>
      <vt:lpstr>PCAP: Packet Capture API Overview</vt:lpstr>
      <vt:lpstr>Packet Sniffing Using the PCAP API C++ example</vt:lpstr>
      <vt:lpstr>Packet Sniffing Using the PCAP API C++ demonstration</vt:lpstr>
      <vt:lpstr>Processing Captured Packet Ethernet Header</vt:lpstr>
      <vt:lpstr>Processing Captured Packet IP Header</vt:lpstr>
      <vt:lpstr>Processing Captured Packet Improved sniffer</vt:lpstr>
      <vt:lpstr>Further Processing Captured Packet</vt:lpstr>
      <vt:lpstr>Sniffing using Scapy</vt:lpstr>
      <vt:lpstr>Packing Sniffing Using Scapy (cont.) Example: ICMP</vt:lpstr>
      <vt:lpstr>Packing Sniffing Using Scapy (cont.) Example: Packet summary</vt:lpstr>
      <vt:lpstr>Packing Sniffing Using Scapy (cont.) Example: Invoke a callback function</vt:lpstr>
      <vt:lpstr>Get Information of Protocol classes Scapy</vt:lpstr>
      <vt:lpstr>PowerPoint Presentation</vt:lpstr>
      <vt:lpstr>Packet Spoofing</vt:lpstr>
      <vt:lpstr>Sending Packets Without Spoofing Recall</vt:lpstr>
      <vt:lpstr>Spoofing Packets Using Raw Sockets</vt:lpstr>
      <vt:lpstr>Spoofing Packets Using Raw Sockets C++ version</vt:lpstr>
      <vt:lpstr>Spoofing Packets: Constructing the Packet Fill in the ICMP Header</vt:lpstr>
      <vt:lpstr>Spoofing Packets: Constructing the Packet Fill in the IP Header</vt:lpstr>
      <vt:lpstr>Spoofing UDP Packets (cont.)</vt:lpstr>
      <vt:lpstr>Spoofing UDP Packets Another example</vt:lpstr>
      <vt:lpstr>PowerPoint Presentation</vt:lpstr>
      <vt:lpstr>Spoofing ICMP &amp; UDP Using Scapy ICMP and UDP spoofing</vt:lpstr>
      <vt:lpstr>Sniffing and Then Spoofing</vt:lpstr>
      <vt:lpstr>Sniffing and spoofing UDP Packet (cont.) C++ version</vt:lpstr>
      <vt:lpstr>Sniffing and spoofing UDP Packet C++ version</vt:lpstr>
      <vt:lpstr>Sniffing and Then Spoofing Using Scapy (cont.) ICMP Spoofing</vt:lpstr>
      <vt:lpstr>Sniffing and Then Spoofing Using Scapy ICMP Spoofing</vt:lpstr>
      <vt:lpstr>Packet Spoofing: Scapy v.s C</vt:lpstr>
      <vt:lpstr>PowerPoint Presentation</vt:lpstr>
      <vt:lpstr>Endianness</vt:lpstr>
      <vt:lpstr>Endianness In Network Communication</vt:lpstr>
      <vt:lpstr>Summary</vt:lpstr>
      <vt:lpstr>Homework Lab exercise</vt:lpstr>
      <vt:lpstr>For next time…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NT101-Network Security</dc:title>
  <cp:revision>6</cp:revision>
  <dcterms:created xsi:type="dcterms:W3CDTF">2022-08-29T07:16:18Z</dcterms:created>
  <dcterms:modified xsi:type="dcterms:W3CDTF">2023-01-19T14:57:38Z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LastSaved">
    <vt:filetime>2022-08-29T00:00:00Z</vt:filetime>
  </property>
  <property fmtid="{D5CDD505-2E9C-101B-9397-08002B2CF9AE}" pid="4" name="ContentTypeId">
    <vt:lpwstr>0x0101000306E66439A3B4439F1E40907241B1C2</vt:lpwstr>
  </property>
</Properties>
</file>